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6" r:id="rId4"/>
    <p:sldId id="269" r:id="rId5"/>
    <p:sldId id="267" r:id="rId6"/>
    <p:sldId id="270" r:id="rId7"/>
    <p:sldId id="258" r:id="rId8"/>
    <p:sldId id="26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C2EE0-918C-4B6F-AC38-B7D02EC6A046}" type="datetimeFigureOut">
              <a:rPr lang="pt-BR" smtClean="0"/>
              <a:t>14/04/2016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65F24-E1BA-4D62-8925-A8244FCE7D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958616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C2EE0-918C-4B6F-AC38-B7D02EC6A046}" type="datetimeFigureOut">
              <a:rPr lang="pt-BR" smtClean="0"/>
              <a:t>14/04/2016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65F24-E1BA-4D62-8925-A8244FCE7D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5457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C2EE0-918C-4B6F-AC38-B7D02EC6A046}" type="datetimeFigureOut">
              <a:rPr lang="pt-BR" smtClean="0"/>
              <a:t>14/04/2016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65F24-E1BA-4D62-8925-A8244FCE7D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65286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C2EE0-918C-4B6F-AC38-B7D02EC6A046}" type="datetimeFigureOut">
              <a:rPr lang="pt-BR" smtClean="0"/>
              <a:t>14/04/2016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65F24-E1BA-4D62-8925-A8244FCE7D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167704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C2EE0-918C-4B6F-AC38-B7D02EC6A046}" type="datetimeFigureOut">
              <a:rPr lang="pt-BR" smtClean="0"/>
              <a:t>14/04/2016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65F24-E1BA-4D62-8925-A8244FCE7D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2677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C2EE0-918C-4B6F-AC38-B7D02EC6A046}" type="datetimeFigureOut">
              <a:rPr lang="pt-BR" smtClean="0"/>
              <a:t>14/04/2016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65F24-E1BA-4D62-8925-A8244FCE7D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3653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C2EE0-918C-4B6F-AC38-B7D02EC6A046}" type="datetimeFigureOut">
              <a:rPr lang="pt-BR" smtClean="0"/>
              <a:t>14/04/2016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65F24-E1BA-4D62-8925-A8244FCE7D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32995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C2EE0-918C-4B6F-AC38-B7D02EC6A046}" type="datetimeFigureOut">
              <a:rPr lang="pt-BR" smtClean="0"/>
              <a:t>14/04/2016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65F24-E1BA-4D62-8925-A8244FCE7D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40375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C2EE0-918C-4B6F-AC38-B7D02EC6A046}" type="datetimeFigureOut">
              <a:rPr lang="pt-BR" smtClean="0"/>
              <a:t>14/04/2016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65F24-E1BA-4D62-8925-A8244FCE7D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81074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C2EE0-918C-4B6F-AC38-B7D02EC6A046}" type="datetimeFigureOut">
              <a:rPr lang="pt-BR" smtClean="0"/>
              <a:t>14/04/2016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65F24-E1BA-4D62-8925-A8244FCE7D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2635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C2EE0-918C-4B6F-AC38-B7D02EC6A046}" type="datetimeFigureOut">
              <a:rPr lang="pt-BR" smtClean="0"/>
              <a:t>14/04/2016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65F24-E1BA-4D62-8925-A8244FCE7D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62105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1C2EE0-918C-4B6F-AC38-B7D02EC6A046}" type="datetimeFigureOut">
              <a:rPr lang="pt-BR" smtClean="0"/>
              <a:t>14/04/2016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665F24-E1BA-4D62-8925-A8244FCE7D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78080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fce.edu.br/ensino/2013-11-20-17-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portal.mec.gov.br/setec/arquivos/pdf/catalogo_coletiva.pdf" TargetMode="External"/><Relationship Id="rId2" Type="http://schemas.openxmlformats.org/officeDocument/2006/relationships/hyperlink" Target="http://portal.inep.gov.br/superior-condicoesdeensino-manuai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0" y="2130425"/>
            <a:ext cx="9144000" cy="1470025"/>
          </a:xfr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pt-BR" b="1" dirty="0" smtClean="0"/>
              <a:t>IMPLANTAÇÃO – NOVOS CURSOS</a:t>
            </a:r>
            <a:endParaRPr lang="pt-BR" b="1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0" y="3886200"/>
            <a:ext cx="9144000" cy="910952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pt-BR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DEPARTAMENTO DE ENSINO – BASILIO FECHINE</a:t>
            </a:r>
            <a:endParaRPr lang="pt-BR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0552" y="404664"/>
            <a:ext cx="5235783" cy="1368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2123728" y="5733256"/>
            <a:ext cx="504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 smtClean="0"/>
              <a:t>ABRIL 2016</a:t>
            </a:r>
            <a:endParaRPr lang="pt-BR" sz="2400" b="1" dirty="0"/>
          </a:p>
        </p:txBody>
      </p:sp>
      <p:sp>
        <p:nvSpPr>
          <p:cNvPr id="6" name="CaixaDeTexto 5"/>
          <p:cNvSpPr txBox="1"/>
          <p:nvPr/>
        </p:nvSpPr>
        <p:spPr>
          <a:xfrm>
            <a:off x="5580112" y="6525344"/>
            <a:ext cx="3563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dirty="0" smtClean="0"/>
              <a:t>Basílio </a:t>
            </a:r>
            <a:r>
              <a:rPr lang="pt-BR" dirty="0" err="1" smtClean="0"/>
              <a:t>Rommel</a:t>
            </a:r>
            <a:r>
              <a:rPr lang="pt-BR" dirty="0" smtClean="0"/>
              <a:t> A. </a:t>
            </a:r>
            <a:r>
              <a:rPr lang="pt-BR" dirty="0" err="1" smtClean="0"/>
              <a:t>Fechine</a:t>
            </a:r>
            <a:r>
              <a:rPr lang="pt-BR" dirty="0" smtClean="0"/>
              <a:t>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70368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pt-BR" dirty="0" smtClean="0"/>
              <a:t>ETAPAS DE IMPLANTAÇÃO 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1600200"/>
            <a:ext cx="8784976" cy="4997152"/>
          </a:xfrm>
          <a:ln>
            <a:solidFill>
              <a:schemeClr val="tx1"/>
            </a:solidFill>
          </a:ln>
        </p:spPr>
        <p:txBody>
          <a:bodyPr>
            <a:normAutofit fontScale="92500" lnSpcReduction="20000"/>
          </a:bodyPr>
          <a:lstStyle/>
          <a:p>
            <a:r>
              <a:rPr lang="pt-BR" dirty="0" smtClean="0"/>
              <a:t>1ª etapa - Reunião com a comunidade interna.</a:t>
            </a:r>
          </a:p>
          <a:p>
            <a:r>
              <a:rPr lang="pt-BR" dirty="0" smtClean="0"/>
              <a:t>2ª etapa - Reunião com a comunidade externa – da região.</a:t>
            </a:r>
          </a:p>
          <a:p>
            <a:r>
              <a:rPr lang="pt-BR" dirty="0" smtClean="0"/>
              <a:t>3ª etapa - Planejamento e aplicação da enquete: consulta aos setores da sociedade</a:t>
            </a:r>
          </a:p>
          <a:p>
            <a:r>
              <a:rPr lang="pt-BR" dirty="0" smtClean="0"/>
              <a:t>em forma de enquete – escolas, indústrias, setores de serviços e outros segmentos da</a:t>
            </a:r>
          </a:p>
          <a:p>
            <a:r>
              <a:rPr lang="pt-BR" dirty="0" smtClean="0"/>
              <a:t>sociedade.</a:t>
            </a:r>
          </a:p>
          <a:p>
            <a:r>
              <a:rPr lang="pt-BR" dirty="0" smtClean="0"/>
              <a:t>4ª etapa - Audiência Pública.</a:t>
            </a:r>
          </a:p>
          <a:p>
            <a:r>
              <a:rPr lang="pt-BR" b="1" dirty="0" smtClean="0"/>
              <a:t>5ª etapa – Elaboração do Projeto Pedagógico do Curso – PPC*</a:t>
            </a: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5580112" y="6525344"/>
            <a:ext cx="3563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dirty="0" smtClean="0"/>
              <a:t>Basílio </a:t>
            </a:r>
            <a:r>
              <a:rPr lang="pt-BR" dirty="0" err="1" smtClean="0"/>
              <a:t>Rommel</a:t>
            </a:r>
            <a:r>
              <a:rPr lang="pt-BR" dirty="0" smtClean="0"/>
              <a:t> A. </a:t>
            </a:r>
            <a:r>
              <a:rPr lang="pt-BR" dirty="0" err="1" smtClean="0"/>
              <a:t>Fechine</a:t>
            </a:r>
            <a:r>
              <a:rPr lang="pt-BR" dirty="0" smtClean="0"/>
              <a:t> </a:t>
            </a:r>
            <a:endParaRPr lang="pt-BR" dirty="0"/>
          </a:p>
        </p:txBody>
      </p:sp>
      <p:cxnSp>
        <p:nvCxnSpPr>
          <p:cNvPr id="6" name="Conector de seta reta 5"/>
          <p:cNvCxnSpPr/>
          <p:nvPr/>
        </p:nvCxnSpPr>
        <p:spPr>
          <a:xfrm>
            <a:off x="2699792" y="6093296"/>
            <a:ext cx="5832648" cy="0"/>
          </a:xfrm>
          <a:prstGeom prst="straightConnector1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8687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7504" y="188640"/>
            <a:ext cx="8928992" cy="940966"/>
          </a:xfrm>
          <a:solidFill>
            <a:schemeClr val="accent3">
              <a:lumMod val="60000"/>
              <a:lumOff val="4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>
            <a:noAutofit/>
          </a:bodyPr>
          <a:lstStyle/>
          <a:p>
            <a:r>
              <a:rPr lang="pt-BR" sz="3600" b="1" dirty="0" smtClean="0"/>
              <a:t/>
            </a:r>
            <a:br>
              <a:rPr lang="pt-BR" sz="3600" b="1" dirty="0" smtClean="0"/>
            </a:br>
            <a:r>
              <a:rPr lang="pt-BR" sz="3600" b="1" dirty="0" smtClean="0"/>
              <a:t>5ª </a:t>
            </a:r>
            <a:r>
              <a:rPr lang="pt-BR" sz="3600" b="1" dirty="0"/>
              <a:t>etapa – Elaboração do Projeto Pedagógico do Curso – PPC</a:t>
            </a:r>
            <a:br>
              <a:rPr lang="pt-BR" sz="3600" b="1" dirty="0"/>
            </a:br>
            <a:endParaRPr lang="pt-BR" sz="36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1340768"/>
            <a:ext cx="8784976" cy="5256584"/>
          </a:xfrm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pt-BR" sz="5500" b="1" dirty="0" smtClean="0"/>
              <a:t>A </a:t>
            </a:r>
            <a:r>
              <a:rPr lang="pt-BR" sz="5500" b="1" dirty="0"/>
              <a:t>partir dos cursos definidos na Audiência Pública, deverão ser cumpridas as </a:t>
            </a:r>
            <a:r>
              <a:rPr lang="pt-BR" sz="5500" b="1" dirty="0" smtClean="0"/>
              <a:t>seguintes etapas:</a:t>
            </a:r>
          </a:p>
          <a:p>
            <a:r>
              <a:rPr lang="pt-BR" sz="5500" dirty="0" smtClean="0"/>
              <a:t> </a:t>
            </a:r>
            <a:r>
              <a:rPr lang="pt-BR" sz="5500" dirty="0"/>
              <a:t>Constituição de uma comissão interna para a elaboração do PPC </a:t>
            </a:r>
            <a:r>
              <a:rPr lang="pt-BR" sz="5500" dirty="0" smtClean="0"/>
              <a:t>pretendido pelo </a:t>
            </a:r>
            <a:r>
              <a:rPr lang="pt-BR" sz="5500" dirty="0"/>
              <a:t>campus, observando-se as recomendações da PROEN;</a:t>
            </a:r>
          </a:p>
          <a:p>
            <a:r>
              <a:rPr lang="pt-BR" sz="5500" dirty="0" smtClean="0"/>
              <a:t> </a:t>
            </a:r>
            <a:r>
              <a:rPr lang="pt-BR" sz="5500" dirty="0"/>
              <a:t>Elaboração de parecer pedagógico pela Coordenação Pedagógica do Campus;</a:t>
            </a:r>
          </a:p>
          <a:p>
            <a:r>
              <a:rPr lang="pt-BR" sz="5500" dirty="0" smtClean="0"/>
              <a:t> </a:t>
            </a:r>
            <a:r>
              <a:rPr lang="pt-BR" sz="5500" dirty="0"/>
              <a:t>Realização de uma </a:t>
            </a:r>
            <a:r>
              <a:rPr lang="pt-BR" sz="5500" dirty="0" err="1"/>
              <a:t>autoavaliação</a:t>
            </a:r>
            <a:r>
              <a:rPr lang="pt-BR" sz="5500" dirty="0"/>
              <a:t> das condições de funcionamento para </a:t>
            </a:r>
            <a:r>
              <a:rPr lang="pt-BR" sz="5500" dirty="0" smtClean="0"/>
              <a:t>o curso</a:t>
            </a:r>
            <a:r>
              <a:rPr lang="pt-BR" sz="5500" dirty="0"/>
              <a:t>, utilizando o Instrumental de avaliação dos cursos (de acordo com </a:t>
            </a:r>
            <a:r>
              <a:rPr lang="pt-BR" sz="5500" dirty="0" smtClean="0"/>
              <a:t>a modalidade </a:t>
            </a:r>
            <a:r>
              <a:rPr lang="pt-BR" sz="5500" dirty="0"/>
              <a:t>pretendida), disponível em </a:t>
            </a:r>
            <a:r>
              <a:rPr lang="pt-BR" sz="5500" dirty="0" smtClean="0"/>
              <a:t> </a:t>
            </a:r>
            <a:r>
              <a:rPr lang="pt-BR" sz="5500" dirty="0" smtClean="0">
                <a:hlinkClick r:id="rId2"/>
              </a:rPr>
              <a:t>http</a:t>
            </a:r>
            <a:r>
              <a:rPr lang="pt-BR" sz="5500" dirty="0">
                <a:hlinkClick r:id="rId2"/>
              </a:rPr>
              <a:t>://</a:t>
            </a:r>
            <a:r>
              <a:rPr lang="pt-BR" sz="5500" dirty="0" smtClean="0">
                <a:hlinkClick r:id="rId2"/>
              </a:rPr>
              <a:t>www.ifce.edu.br/ensino/2013-11-20-17-</a:t>
            </a:r>
            <a:r>
              <a:rPr lang="pt-BR" sz="5500" dirty="0" smtClean="0"/>
              <a:t>      </a:t>
            </a:r>
            <a:r>
              <a:rPr lang="pt-BR" sz="5500" dirty="0"/>
              <a:t>55-14.html#instrumental; Orientamos que os Projetos Pedagógicos somente deverão ser submetidos </a:t>
            </a:r>
            <a:r>
              <a:rPr lang="pt-BR" sz="5500" dirty="0" smtClean="0"/>
              <a:t>à PROEN </a:t>
            </a:r>
            <a:r>
              <a:rPr lang="pt-BR" sz="5500" dirty="0"/>
              <a:t>após o cumprimento de todas as etapas acima</a:t>
            </a:r>
            <a:r>
              <a:rPr lang="pt-BR" sz="5500" dirty="0" smtClean="0"/>
              <a:t>.</a:t>
            </a:r>
          </a:p>
          <a:p>
            <a:endParaRPr lang="pt-BR" sz="5500" dirty="0"/>
          </a:p>
          <a:p>
            <a:pPr marL="0" indent="0">
              <a:buNone/>
            </a:pPr>
            <a:r>
              <a:rPr lang="pt-BR" sz="5500" b="1" dirty="0"/>
              <a:t>6ª etapa - Submissão do PPC à PROEN e avaliação in loco .</a:t>
            </a:r>
          </a:p>
          <a:p>
            <a:pPr marL="0" indent="0">
              <a:buNone/>
            </a:pPr>
            <a:r>
              <a:rPr lang="pt-BR" sz="5500" b="1" dirty="0"/>
              <a:t>7ª etapa – Submissão ao </a:t>
            </a:r>
            <a:r>
              <a:rPr lang="pt-BR" sz="5500" b="1" dirty="0" smtClean="0"/>
              <a:t>CONSUP -  </a:t>
            </a:r>
            <a:r>
              <a:rPr lang="pt-BR" sz="5500" b="1" dirty="0"/>
              <a:t>Apresentação da Proposta do Curso realizada pelo Coordenador, com o </a:t>
            </a:r>
            <a:r>
              <a:rPr lang="pt-BR" sz="5500" b="1" dirty="0" smtClean="0"/>
              <a:t>apoio da </a:t>
            </a:r>
            <a:r>
              <a:rPr lang="pt-BR" sz="5500" b="1" dirty="0"/>
              <a:t>Gestão do Campus.</a:t>
            </a:r>
            <a:endParaRPr lang="pt-BR" sz="5500" b="1" dirty="0" smtClean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5580112" y="6525344"/>
            <a:ext cx="3563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dirty="0" smtClean="0"/>
              <a:t>Basílio </a:t>
            </a:r>
            <a:r>
              <a:rPr lang="pt-BR" dirty="0" err="1" smtClean="0"/>
              <a:t>Rommel</a:t>
            </a:r>
            <a:r>
              <a:rPr lang="pt-BR" dirty="0" smtClean="0"/>
              <a:t> A. </a:t>
            </a:r>
            <a:r>
              <a:rPr lang="pt-BR" dirty="0" err="1" smtClean="0"/>
              <a:t>Fechine</a:t>
            </a:r>
            <a:r>
              <a:rPr lang="pt-BR" dirty="0" smtClean="0"/>
              <a:t>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65006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  <a:solidFill>
            <a:schemeClr val="accent3">
              <a:lumMod val="60000"/>
              <a:lumOff val="4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/>
          <a:lstStyle/>
          <a:p>
            <a:r>
              <a:rPr lang="pt-BR" dirty="0" smtClean="0"/>
              <a:t>OFERTAS DO IFCE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7504" y="1600200"/>
            <a:ext cx="8928992" cy="4997152"/>
          </a:xfrm>
          <a:solidFill>
            <a:schemeClr val="accent3">
              <a:lumMod val="40000"/>
              <a:lumOff val="6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>
            <a:normAutofit fontScale="92500" lnSpcReduction="10000"/>
          </a:bodyPr>
          <a:lstStyle/>
          <a:p>
            <a:pPr algn="just"/>
            <a:r>
              <a:rPr lang="pt-BR" b="1" dirty="0" smtClean="0"/>
              <a:t> 50% </a:t>
            </a:r>
            <a:r>
              <a:rPr lang="pt-BR" dirty="0" smtClean="0"/>
              <a:t>- ENSINO TECNICO (MÉDIO) INTEGRADOS, CONCOMITANTES, SUBSEQUENTES;</a:t>
            </a:r>
          </a:p>
          <a:p>
            <a:pPr marL="0" indent="0">
              <a:buNone/>
            </a:pPr>
            <a:endParaRPr lang="pt-BR" dirty="0"/>
          </a:p>
          <a:p>
            <a:r>
              <a:rPr lang="pt-BR" b="1" dirty="0" smtClean="0"/>
              <a:t>20%</a:t>
            </a:r>
            <a:r>
              <a:rPr lang="pt-BR" dirty="0" smtClean="0"/>
              <a:t> - LICENCIATURAS;</a:t>
            </a:r>
          </a:p>
          <a:p>
            <a:pPr marL="0" indent="0">
              <a:buNone/>
            </a:pPr>
            <a:endParaRPr lang="pt-BR" dirty="0"/>
          </a:p>
          <a:p>
            <a:pPr algn="just"/>
            <a:r>
              <a:rPr lang="pt-BR" b="1" dirty="0" smtClean="0"/>
              <a:t>OUTROS 30 %</a:t>
            </a:r>
            <a:r>
              <a:rPr lang="pt-BR" dirty="0" smtClean="0"/>
              <a:t> - BACHARELADOS, GRADUAÇÕES TECNOLÓGICAS,  ESPECIALIZAÇÕES, MESTRADOS PROFISSIONAIS E DOUTORADOS VOL­TADOS PRINCIPALMENTE PARA A PESQUISA APLICADA DE INOVAÇÃO TECNOLÓGICA.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06723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  <a:solidFill>
            <a:schemeClr val="accent3">
              <a:lumMod val="60000"/>
              <a:lumOff val="4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/>
          <a:lstStyle/>
          <a:p>
            <a:r>
              <a:rPr lang="pt-BR" dirty="0" smtClean="0"/>
              <a:t>CURSOS DO CAMPUS CANINDÉ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07504" y="1600200"/>
            <a:ext cx="4176464" cy="4925144"/>
          </a:xfrm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pt-BR" b="1" dirty="0" smtClean="0"/>
              <a:t>GRADUAÇÃO</a:t>
            </a:r>
          </a:p>
          <a:p>
            <a:pPr marL="0" indent="0">
              <a:buNone/>
            </a:pPr>
            <a:r>
              <a:rPr lang="pt-BR" b="1" dirty="0" smtClean="0"/>
              <a:t>LICENCIATURAS:</a:t>
            </a:r>
          </a:p>
          <a:p>
            <a:r>
              <a:rPr lang="pt-BR" dirty="0" smtClean="0"/>
              <a:t>EDUCAÇÃO FÍSICA;</a:t>
            </a:r>
          </a:p>
          <a:p>
            <a:r>
              <a:rPr lang="pt-BR" dirty="0" smtClean="0"/>
              <a:t>MATEMÁTICA</a:t>
            </a:r>
          </a:p>
          <a:p>
            <a:endParaRPr lang="pt-BR" dirty="0"/>
          </a:p>
          <a:p>
            <a:pPr marL="0" indent="0">
              <a:buNone/>
            </a:pPr>
            <a:r>
              <a:rPr lang="pt-BR" b="1" dirty="0" smtClean="0"/>
              <a:t>EIXO-HOSPITALIDADE E LAZER:</a:t>
            </a:r>
          </a:p>
          <a:p>
            <a:r>
              <a:rPr lang="pt-BR" dirty="0" smtClean="0"/>
              <a:t>GESTÃO DE TURISMO</a:t>
            </a:r>
          </a:p>
          <a:p>
            <a:r>
              <a:rPr lang="pt-BR" dirty="0" smtClean="0"/>
              <a:t>GESTÃO DE EVENTOS (I – S)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b="1" dirty="0" smtClean="0"/>
              <a:t>EIXO-TECNOLOGIA DA INFORMAÇÃO:</a:t>
            </a:r>
          </a:p>
          <a:p>
            <a:r>
              <a:rPr lang="pt-BR" dirty="0" smtClean="0"/>
              <a:t>REDE DE COMPUTADORES</a:t>
            </a:r>
          </a:p>
          <a:p>
            <a:r>
              <a:rPr lang="pt-BR" dirty="0" smtClean="0"/>
              <a:t>TELECOMUNICAÇÕES (I –S)</a:t>
            </a:r>
          </a:p>
          <a:p>
            <a:endParaRPr lang="pt-BR" dirty="0"/>
          </a:p>
          <a:p>
            <a:pPr marL="0" indent="0">
              <a:buNone/>
            </a:pP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499992" y="1600200"/>
            <a:ext cx="4464496" cy="4925144"/>
          </a:xfrm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pt-BR" b="1" dirty="0" smtClean="0"/>
              <a:t>PÓS-GRADUAÇÃO:</a:t>
            </a:r>
          </a:p>
          <a:p>
            <a:pPr marL="0" indent="0">
              <a:buNone/>
            </a:pPr>
            <a:endParaRPr lang="pt-BR" b="1" dirty="0" smtClean="0"/>
          </a:p>
          <a:p>
            <a:r>
              <a:rPr lang="pt-BR" dirty="0" smtClean="0"/>
              <a:t>GESTÃO E PLANEJAMENTO EM POLITICAS PUBLICAS</a:t>
            </a:r>
          </a:p>
          <a:p>
            <a:r>
              <a:rPr lang="pt-BR" dirty="0" smtClean="0"/>
              <a:t>EDUCAÇÃO FÍSICA ESCOLAR</a:t>
            </a:r>
            <a:endParaRPr lang="pt-BR" dirty="0"/>
          </a:p>
        </p:txBody>
      </p:sp>
      <p:sp>
        <p:nvSpPr>
          <p:cNvPr id="5" name="CaixaDeTexto 4"/>
          <p:cNvSpPr txBox="1"/>
          <p:nvPr/>
        </p:nvSpPr>
        <p:spPr>
          <a:xfrm>
            <a:off x="5580112" y="6525344"/>
            <a:ext cx="3563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dirty="0" smtClean="0"/>
              <a:t>Basílio </a:t>
            </a:r>
            <a:r>
              <a:rPr lang="pt-BR" dirty="0" err="1" smtClean="0"/>
              <a:t>Rommel</a:t>
            </a:r>
            <a:r>
              <a:rPr lang="pt-BR" dirty="0" smtClean="0"/>
              <a:t> A. </a:t>
            </a:r>
            <a:r>
              <a:rPr lang="pt-BR" dirty="0" err="1" smtClean="0"/>
              <a:t>Fechine</a:t>
            </a:r>
            <a:r>
              <a:rPr lang="pt-BR" dirty="0" smtClean="0"/>
              <a:t>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25617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pt-BR" dirty="0" smtClean="0"/>
              <a:t>EIXOS TECNOLÓGICOS - IF</a:t>
            </a:r>
            <a:endParaRPr lang="pt-BR" dirty="0"/>
          </a:p>
        </p:txBody>
      </p:sp>
      <p:sp>
        <p:nvSpPr>
          <p:cNvPr id="5" name="Retângulo 4"/>
          <p:cNvSpPr/>
          <p:nvPr/>
        </p:nvSpPr>
        <p:spPr>
          <a:xfrm>
            <a:off x="179512" y="1484784"/>
            <a:ext cx="8640960" cy="535531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indent="-457200">
              <a:spcAft>
                <a:spcPts val="300"/>
              </a:spcAft>
              <a:buFont typeface="+mj-lt"/>
              <a:buAutoNum type="arabicPeriod"/>
            </a:pPr>
            <a:r>
              <a:rPr lang="pt-BR" sz="2400" dirty="0" smtClean="0"/>
              <a:t>Ambiente e Saúde</a:t>
            </a:r>
          </a:p>
          <a:p>
            <a:pPr marL="457200" indent="-457200">
              <a:spcAft>
                <a:spcPts val="300"/>
              </a:spcAft>
              <a:buFont typeface="+mj-lt"/>
              <a:buAutoNum type="arabicPeriod"/>
            </a:pPr>
            <a:r>
              <a:rPr lang="pt-BR" sz="2400" dirty="0" smtClean="0"/>
              <a:t>Controle e Processos Industriais</a:t>
            </a:r>
          </a:p>
          <a:p>
            <a:pPr marL="457200" indent="-457200">
              <a:spcAft>
                <a:spcPts val="300"/>
              </a:spcAft>
              <a:buFont typeface="+mj-lt"/>
              <a:buAutoNum type="arabicPeriod"/>
            </a:pPr>
            <a:r>
              <a:rPr lang="pt-BR" sz="2400" dirty="0" smtClean="0"/>
              <a:t>Desenvolvimento Educacional e Social / Apoio Escolar</a:t>
            </a:r>
          </a:p>
          <a:p>
            <a:pPr marL="457200" indent="-457200">
              <a:spcAft>
                <a:spcPts val="300"/>
              </a:spcAft>
              <a:buFont typeface="+mj-lt"/>
              <a:buAutoNum type="arabicPeriod"/>
            </a:pPr>
            <a:r>
              <a:rPr lang="pt-BR" sz="2400" dirty="0" smtClean="0"/>
              <a:t>Gestão e Negócios</a:t>
            </a:r>
          </a:p>
          <a:p>
            <a:pPr marL="457200" indent="-457200">
              <a:spcAft>
                <a:spcPts val="300"/>
              </a:spcAft>
              <a:buFont typeface="+mj-lt"/>
              <a:buAutoNum type="arabicPeriod"/>
            </a:pPr>
            <a:r>
              <a:rPr lang="pt-BR" sz="2400" b="1" dirty="0" smtClean="0"/>
              <a:t>Informação e Comunicação</a:t>
            </a:r>
          </a:p>
          <a:p>
            <a:pPr marL="457200" indent="-457200">
              <a:spcAft>
                <a:spcPts val="300"/>
              </a:spcAft>
              <a:buFont typeface="+mj-lt"/>
              <a:buAutoNum type="arabicPeriod"/>
            </a:pPr>
            <a:r>
              <a:rPr lang="pt-BR" sz="2400" dirty="0" err="1" smtClean="0"/>
              <a:t>Infraestrutura</a:t>
            </a:r>
            <a:endParaRPr lang="pt-BR" sz="2400" dirty="0" smtClean="0"/>
          </a:p>
          <a:p>
            <a:pPr marL="457200" indent="-457200">
              <a:spcAft>
                <a:spcPts val="300"/>
              </a:spcAft>
              <a:buFont typeface="+mj-lt"/>
              <a:buAutoNum type="arabicPeriod"/>
            </a:pPr>
            <a:r>
              <a:rPr lang="pt-BR" sz="2400" dirty="0" smtClean="0"/>
              <a:t>Produção Alimentícia</a:t>
            </a:r>
          </a:p>
          <a:p>
            <a:pPr marL="457200" indent="-457200">
              <a:spcAft>
                <a:spcPts val="300"/>
              </a:spcAft>
              <a:buFont typeface="+mj-lt"/>
              <a:buAutoNum type="arabicPeriod"/>
            </a:pPr>
            <a:r>
              <a:rPr lang="pt-BR" sz="2400" dirty="0" smtClean="0"/>
              <a:t>Produção Cultural e Design</a:t>
            </a:r>
          </a:p>
          <a:p>
            <a:pPr marL="457200" indent="-457200">
              <a:spcAft>
                <a:spcPts val="300"/>
              </a:spcAft>
              <a:buFont typeface="+mj-lt"/>
              <a:buAutoNum type="arabicPeriod"/>
            </a:pPr>
            <a:r>
              <a:rPr lang="pt-BR" sz="2400" dirty="0" smtClean="0"/>
              <a:t>Produção Industrial</a:t>
            </a:r>
          </a:p>
          <a:p>
            <a:pPr marL="457200" indent="-457200">
              <a:spcAft>
                <a:spcPts val="300"/>
              </a:spcAft>
              <a:buFont typeface="+mj-lt"/>
              <a:buAutoNum type="arabicPeriod"/>
            </a:pPr>
            <a:r>
              <a:rPr lang="pt-BR" sz="2400" dirty="0" smtClean="0"/>
              <a:t>Recursos Naturais</a:t>
            </a:r>
          </a:p>
          <a:p>
            <a:pPr marL="457200" indent="-457200">
              <a:spcAft>
                <a:spcPts val="300"/>
              </a:spcAft>
              <a:buFont typeface="+mj-lt"/>
              <a:buAutoNum type="arabicPeriod"/>
            </a:pPr>
            <a:r>
              <a:rPr lang="pt-BR" sz="2400" dirty="0" smtClean="0"/>
              <a:t>Segurança</a:t>
            </a:r>
          </a:p>
          <a:p>
            <a:pPr marL="457200" indent="-457200">
              <a:spcAft>
                <a:spcPts val="300"/>
              </a:spcAft>
              <a:buFont typeface="+mj-lt"/>
              <a:buAutoNum type="arabicPeriod"/>
            </a:pPr>
            <a:r>
              <a:rPr lang="pt-BR" sz="2400" b="1" dirty="0" smtClean="0"/>
              <a:t>Turismo, Hospitalidade e Lazer</a:t>
            </a:r>
          </a:p>
          <a:p>
            <a:pPr marL="457200" indent="-457200">
              <a:spcAft>
                <a:spcPts val="300"/>
              </a:spcAft>
              <a:buFont typeface="+mj-lt"/>
              <a:buAutoNum type="arabicPeriod"/>
            </a:pPr>
            <a:r>
              <a:rPr lang="pt-BR" sz="2400" dirty="0" smtClean="0"/>
              <a:t>Militar*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2047940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pt-BR" dirty="0" smtClean="0"/>
              <a:t>COMISSÃO EXTERNA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1600200"/>
            <a:ext cx="8856984" cy="4997152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endParaRPr lang="pt-BR" b="1" dirty="0" smtClean="0"/>
          </a:p>
          <a:p>
            <a:pPr marL="0" indent="0">
              <a:buNone/>
            </a:pPr>
            <a:endParaRPr lang="pt-BR" b="1" dirty="0"/>
          </a:p>
          <a:p>
            <a:pPr marL="0" indent="0">
              <a:buNone/>
            </a:pPr>
            <a:endParaRPr lang="pt-BR" b="1" dirty="0" smtClean="0"/>
          </a:p>
          <a:p>
            <a:pPr marL="0" indent="0" algn="ctr">
              <a:buNone/>
            </a:pPr>
            <a:r>
              <a:rPr lang="pt-BR" b="1" dirty="0" smtClean="0"/>
              <a:t>MEMBROS A DECIDIR</a:t>
            </a:r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5580112" y="6525344"/>
            <a:ext cx="3563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dirty="0" smtClean="0"/>
              <a:t>Basílio </a:t>
            </a:r>
            <a:r>
              <a:rPr lang="pt-BR" dirty="0" err="1" smtClean="0"/>
              <a:t>Rommel</a:t>
            </a:r>
            <a:r>
              <a:rPr lang="pt-BR" dirty="0" smtClean="0"/>
              <a:t> A. </a:t>
            </a:r>
            <a:r>
              <a:rPr lang="pt-BR" dirty="0" err="1" smtClean="0"/>
              <a:t>Fechine</a:t>
            </a:r>
            <a:r>
              <a:rPr lang="pt-BR" dirty="0" smtClean="0"/>
              <a:t> </a:t>
            </a:r>
            <a:endParaRPr lang="pt-BR" dirty="0"/>
          </a:p>
        </p:txBody>
      </p:sp>
      <p:cxnSp>
        <p:nvCxnSpPr>
          <p:cNvPr id="8" name="Conector de seta reta 7"/>
          <p:cNvCxnSpPr/>
          <p:nvPr/>
        </p:nvCxnSpPr>
        <p:spPr>
          <a:xfrm flipH="1" flipV="1">
            <a:off x="6588224" y="4365104"/>
            <a:ext cx="2304256" cy="2160240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de seta reta 9"/>
          <p:cNvCxnSpPr/>
          <p:nvPr/>
        </p:nvCxnSpPr>
        <p:spPr>
          <a:xfrm>
            <a:off x="611560" y="1844824"/>
            <a:ext cx="1944216" cy="1296144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de seta reta 11"/>
          <p:cNvCxnSpPr/>
          <p:nvPr/>
        </p:nvCxnSpPr>
        <p:spPr>
          <a:xfrm flipV="1">
            <a:off x="395536" y="4365104"/>
            <a:ext cx="2160240" cy="2016224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de seta reta 13"/>
          <p:cNvCxnSpPr/>
          <p:nvPr/>
        </p:nvCxnSpPr>
        <p:spPr>
          <a:xfrm flipH="1">
            <a:off x="6804248" y="1988840"/>
            <a:ext cx="1800200" cy="1152128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6551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728" y="332656"/>
            <a:ext cx="9125272" cy="1143000"/>
          </a:xfrm>
          <a:solidFill>
            <a:schemeClr val="accent3">
              <a:lumMod val="60000"/>
              <a:lumOff val="4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/>
          <a:lstStyle/>
          <a:p>
            <a:r>
              <a:rPr lang="pt-BR" dirty="0" smtClean="0"/>
              <a:t>DEFESA DO CURSO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179512" y="1916832"/>
            <a:ext cx="4182616" cy="4680520"/>
          </a:xfrm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pt-BR" b="1" u="sng" dirty="0" smtClean="0"/>
              <a:t>CAMPO CONCEITUAL DO CURSO:</a:t>
            </a:r>
          </a:p>
          <a:p>
            <a:pPr marL="0" indent="0">
              <a:buNone/>
            </a:pPr>
            <a:endParaRPr lang="pt-BR" b="1" u="sng" dirty="0" smtClean="0"/>
          </a:p>
          <a:p>
            <a:pPr marL="0" indent="0" algn="just">
              <a:buNone/>
            </a:pPr>
            <a:r>
              <a:rPr lang="pt-BR" dirty="0" smtClean="0"/>
              <a:t>Segundo </a:t>
            </a:r>
            <a:r>
              <a:rPr lang="pt-BR" dirty="0" err="1" smtClean="0"/>
              <a:t>Vergnaud</a:t>
            </a:r>
            <a:r>
              <a:rPr lang="pt-BR" dirty="0" smtClean="0"/>
              <a:t> (1998) é um conjunto informal e heterogêneo de problemas, soluções, situações, conceitos, relações, estruturas, conteúdos e operações de pensamento, conectados uns aos outros. </a:t>
            </a:r>
            <a:endParaRPr lang="pt-BR" dirty="0"/>
          </a:p>
        </p:txBody>
      </p:sp>
      <p:sp>
        <p:nvSpPr>
          <p:cNvPr id="5" name="Espaço Reservado para Conteúdo 4"/>
          <p:cNvSpPr>
            <a:spLocks noGrp="1"/>
          </p:cNvSpPr>
          <p:nvPr>
            <p:ph sz="half" idx="2"/>
          </p:nvPr>
        </p:nvSpPr>
        <p:spPr>
          <a:xfrm>
            <a:off x="4644008" y="1916832"/>
            <a:ext cx="4320480" cy="4680520"/>
          </a:xfrm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pt-BR" b="1" u="sng" dirty="0"/>
              <a:t>CAMPO </a:t>
            </a:r>
            <a:r>
              <a:rPr lang="pt-BR" b="1" u="sng" dirty="0" smtClean="0"/>
              <a:t>OPERACIONAL </a:t>
            </a:r>
            <a:r>
              <a:rPr lang="pt-BR" b="1" u="sng" dirty="0"/>
              <a:t>DO CURSO</a:t>
            </a:r>
            <a:r>
              <a:rPr lang="pt-BR" b="1" u="sng" dirty="0" smtClean="0"/>
              <a:t>:</a:t>
            </a:r>
          </a:p>
          <a:p>
            <a:pPr marL="0" indent="0" algn="ctr">
              <a:buNone/>
            </a:pPr>
            <a:endParaRPr lang="pt-BR" b="1" u="sng" dirty="0" smtClean="0"/>
          </a:p>
          <a:p>
            <a:pPr marL="0" indent="0" algn="just">
              <a:buNone/>
            </a:pPr>
            <a:r>
              <a:rPr lang="pt-BR" dirty="0" smtClean="0"/>
              <a:t>Condições </a:t>
            </a:r>
            <a:r>
              <a:rPr lang="pt-BR" dirty="0"/>
              <a:t>e </a:t>
            </a:r>
            <a:r>
              <a:rPr lang="pt-BR" dirty="0" smtClean="0"/>
              <a:t>recursos </a:t>
            </a:r>
            <a:r>
              <a:rPr lang="pt-BR" dirty="0"/>
              <a:t>indispensáveis ao </a:t>
            </a:r>
            <a:r>
              <a:rPr lang="pt-BR" dirty="0" smtClean="0"/>
              <a:t> funcionamento do curso. Apresentando condições </a:t>
            </a:r>
            <a:r>
              <a:rPr lang="pt-BR" dirty="0"/>
              <a:t>já </a:t>
            </a:r>
            <a:r>
              <a:rPr lang="pt-BR" dirty="0" smtClean="0"/>
              <a:t>existentes ou, as </a:t>
            </a:r>
            <a:r>
              <a:rPr lang="pt-BR" dirty="0"/>
              <a:t>necessárias para a implantação </a:t>
            </a:r>
            <a:r>
              <a:rPr lang="pt-BR" dirty="0" smtClean="0"/>
              <a:t>de uma ideia (JACK WELCH, 2000). No nosso caso, um curso.</a:t>
            </a:r>
            <a:endParaRPr lang="pt-BR" dirty="0"/>
          </a:p>
          <a:p>
            <a:endParaRPr lang="pt-BR" dirty="0"/>
          </a:p>
        </p:txBody>
      </p:sp>
      <p:sp>
        <p:nvSpPr>
          <p:cNvPr id="6" name="CaixaDeTexto 5"/>
          <p:cNvSpPr txBox="1"/>
          <p:nvPr/>
        </p:nvSpPr>
        <p:spPr>
          <a:xfrm>
            <a:off x="5580112" y="6525344"/>
            <a:ext cx="3563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dirty="0" smtClean="0"/>
              <a:t>Basílio </a:t>
            </a:r>
            <a:r>
              <a:rPr lang="pt-BR" dirty="0" err="1" smtClean="0"/>
              <a:t>Rommel</a:t>
            </a:r>
            <a:r>
              <a:rPr lang="pt-BR" dirty="0" smtClean="0"/>
              <a:t> A. </a:t>
            </a:r>
            <a:r>
              <a:rPr lang="pt-BR" dirty="0" err="1" smtClean="0"/>
              <a:t>Fechine</a:t>
            </a:r>
            <a:r>
              <a:rPr lang="pt-BR" dirty="0" smtClean="0"/>
              <a:t>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92903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pt-BR" sz="4900" b="1" dirty="0" smtClean="0"/>
              <a:t>DEFESA DO CURSO</a:t>
            </a:r>
            <a:br>
              <a:rPr lang="pt-BR" sz="4900" b="1" dirty="0" smtClean="0"/>
            </a:br>
            <a:r>
              <a:rPr lang="pt-BR" dirty="0" smtClean="0"/>
              <a:t>(</a:t>
            </a:r>
            <a:r>
              <a:rPr lang="pt-BR" b="1" dirty="0" smtClean="0"/>
              <a:t>ANÁLISE CONCEITUAL</a:t>
            </a:r>
            <a:r>
              <a:rPr lang="pt-BR" dirty="0" smtClean="0"/>
              <a:t>)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1556792"/>
            <a:ext cx="8712968" cy="5040560"/>
          </a:xfrm>
          <a:ln>
            <a:solidFill>
              <a:schemeClr val="tx1"/>
            </a:solidFill>
          </a:ln>
        </p:spPr>
        <p:txBody>
          <a:bodyPr>
            <a:normAutofit fontScale="85000" lnSpcReduction="10000"/>
          </a:bodyPr>
          <a:lstStyle/>
          <a:p>
            <a:pPr lvl="0" algn="just"/>
            <a:r>
              <a:rPr lang="pt-BR" dirty="0"/>
              <a:t>A concepção, finalidades e </a:t>
            </a:r>
            <a:r>
              <a:rPr lang="pt-BR" b="1" u="sng" dirty="0"/>
              <a:t>objetivos do curso</a:t>
            </a:r>
            <a:r>
              <a:rPr lang="pt-BR" dirty="0"/>
              <a:t>;</a:t>
            </a:r>
          </a:p>
          <a:p>
            <a:pPr lvl="0" algn="just"/>
            <a:r>
              <a:rPr lang="pt-BR" dirty="0"/>
              <a:t>O objeto de estudo do curso; a vocação; as áreas de formação e aprofundamento; principais vertentes constituintes</a:t>
            </a:r>
            <a:r>
              <a:rPr lang="pt-BR" dirty="0" smtClean="0"/>
              <a:t>;</a:t>
            </a:r>
          </a:p>
          <a:p>
            <a:pPr lvl="0" algn="just"/>
            <a:r>
              <a:rPr lang="pt-BR" b="1" u="sng" dirty="0" smtClean="0"/>
              <a:t>Contexto </a:t>
            </a:r>
            <a:r>
              <a:rPr lang="pt-BR" b="1" u="sng" dirty="0"/>
              <a:t>E</a:t>
            </a:r>
            <a:r>
              <a:rPr lang="pt-BR" b="1" u="sng" dirty="0" smtClean="0"/>
              <a:t>ducacional do Curso;</a:t>
            </a:r>
          </a:p>
          <a:p>
            <a:pPr lvl="0" algn="just"/>
            <a:r>
              <a:rPr lang="pt-BR" dirty="0" smtClean="0"/>
              <a:t>A </a:t>
            </a:r>
            <a:r>
              <a:rPr lang="pt-BR" dirty="0"/>
              <a:t>articulação da formação do curso com outras áreas do conhecimento;</a:t>
            </a:r>
          </a:p>
          <a:p>
            <a:pPr lvl="0" algn="just"/>
            <a:r>
              <a:rPr lang="pt-BR" dirty="0"/>
              <a:t>O </a:t>
            </a:r>
            <a:r>
              <a:rPr lang="pt-BR" b="1" u="sng" dirty="0"/>
              <a:t>perfil do egresso </a:t>
            </a:r>
            <a:r>
              <a:rPr lang="pt-BR" dirty="0"/>
              <a:t>nas dimensões formativa e educativa (especificação das habilidades gerais, específicas, intelectuais e técnicas desejadas e as competências que serão adquiridas/desenvolvidas pelo aluno durante o curso</a:t>
            </a:r>
            <a:r>
              <a:rPr lang="pt-BR" dirty="0" smtClean="0"/>
              <a:t>) - </a:t>
            </a:r>
            <a:r>
              <a:rPr lang="pt-BR" u="sng" dirty="0" smtClean="0"/>
              <a:t>Titulação </a:t>
            </a:r>
            <a:r>
              <a:rPr lang="pt-BR" u="sng" dirty="0"/>
              <a:t>a ser conferida ao </a:t>
            </a:r>
            <a:r>
              <a:rPr lang="pt-BR" u="sng" dirty="0" smtClean="0"/>
              <a:t>formando</a:t>
            </a:r>
            <a:r>
              <a:rPr lang="pt-BR" dirty="0" smtClean="0"/>
              <a:t>;</a:t>
            </a:r>
            <a:endParaRPr lang="pt-BR" dirty="0"/>
          </a:p>
          <a:p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5580112" y="6525344"/>
            <a:ext cx="3563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dirty="0" smtClean="0"/>
              <a:t>Basílio </a:t>
            </a:r>
            <a:r>
              <a:rPr lang="pt-BR" dirty="0" err="1" smtClean="0"/>
              <a:t>Rommel</a:t>
            </a:r>
            <a:r>
              <a:rPr lang="pt-BR" dirty="0" smtClean="0"/>
              <a:t> A. </a:t>
            </a:r>
            <a:r>
              <a:rPr lang="pt-BR" dirty="0" err="1" smtClean="0"/>
              <a:t>Fechine</a:t>
            </a:r>
            <a:r>
              <a:rPr lang="pt-BR" dirty="0" smtClean="0"/>
              <a:t>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61733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1600200"/>
            <a:ext cx="8784976" cy="4997152"/>
          </a:xfrm>
          <a:ln>
            <a:solidFill>
              <a:schemeClr val="tx1"/>
            </a:solidFill>
          </a:ln>
        </p:spPr>
        <p:txBody>
          <a:bodyPr>
            <a:normAutofit fontScale="47500" lnSpcReduction="20000"/>
          </a:bodyPr>
          <a:lstStyle/>
          <a:p>
            <a:r>
              <a:rPr lang="pt-BR" sz="4600" dirty="0" smtClean="0"/>
              <a:t>Definição </a:t>
            </a:r>
            <a:r>
              <a:rPr lang="pt-BR" sz="4600" dirty="0"/>
              <a:t>de conteúdos;</a:t>
            </a:r>
          </a:p>
          <a:p>
            <a:r>
              <a:rPr lang="pt-BR" sz="4600" dirty="0" smtClean="0"/>
              <a:t>Cronograma </a:t>
            </a:r>
            <a:r>
              <a:rPr lang="pt-BR" sz="4600" dirty="0"/>
              <a:t>de desenvolvimento e implantação do projeto </a:t>
            </a:r>
            <a:r>
              <a:rPr lang="pt-BR" sz="4600" dirty="0" smtClean="0"/>
              <a:t>;</a:t>
            </a:r>
          </a:p>
          <a:p>
            <a:pPr lvl="0"/>
            <a:r>
              <a:rPr lang="pt-BR" sz="4600" dirty="0" smtClean="0"/>
              <a:t>Ano </a:t>
            </a:r>
            <a:r>
              <a:rPr lang="pt-BR" sz="4600" dirty="0"/>
              <a:t>/ semestre proposto para início da vigência do curso;</a:t>
            </a:r>
          </a:p>
          <a:p>
            <a:pPr lvl="0"/>
            <a:r>
              <a:rPr lang="pt-BR" sz="4600" dirty="0"/>
              <a:t>O número de vagas anuais / entrada;</a:t>
            </a:r>
          </a:p>
          <a:p>
            <a:pPr lvl="0"/>
            <a:r>
              <a:rPr lang="pt-BR" sz="4600" dirty="0"/>
              <a:t>O turno de funcionamento do curso;</a:t>
            </a:r>
          </a:p>
          <a:p>
            <a:pPr algn="just"/>
            <a:r>
              <a:rPr lang="pt-BR" sz="4600" b="1" dirty="0" smtClean="0"/>
              <a:t>Espaço </a:t>
            </a:r>
            <a:r>
              <a:rPr lang="pt-BR" sz="4600" b="1" dirty="0"/>
              <a:t>físico para atividades pedagógicas e administrativas</a:t>
            </a:r>
            <a:r>
              <a:rPr lang="pt-BR" sz="4600" dirty="0"/>
              <a:t>: disponibilidade atual, necessidades de construção ou ampliação do espaço, com orçamento e prazo previsto para o uso; aquisição de mobiliário, material ou equipamentos, com especificação e </a:t>
            </a:r>
            <a:r>
              <a:rPr lang="pt-BR" sz="4600" dirty="0" smtClean="0"/>
              <a:t>orçamento *;</a:t>
            </a:r>
            <a:endParaRPr lang="pt-BR" sz="4600" dirty="0"/>
          </a:p>
          <a:p>
            <a:pPr lvl="0"/>
            <a:r>
              <a:rPr lang="pt-BR" sz="4600" b="1" dirty="0" smtClean="0"/>
              <a:t>Acervo </a:t>
            </a:r>
            <a:r>
              <a:rPr lang="pt-BR" sz="4600" b="1" dirty="0"/>
              <a:t>bibliográfico</a:t>
            </a:r>
            <a:r>
              <a:rPr lang="pt-BR" sz="4600" dirty="0"/>
              <a:t>: disponibilidade e necessidade de aquisição de novos títulos</a:t>
            </a:r>
            <a:r>
              <a:rPr lang="pt-BR" sz="4600" dirty="0" smtClean="0"/>
              <a:t>;* </a:t>
            </a:r>
            <a:endParaRPr lang="pt-BR" sz="4600" dirty="0"/>
          </a:p>
          <a:p>
            <a:pPr lvl="0"/>
            <a:r>
              <a:rPr lang="pt-BR" sz="4600" b="1" dirty="0" smtClean="0"/>
              <a:t>Corpo </a:t>
            </a:r>
            <a:r>
              <a:rPr lang="pt-BR" sz="4600" b="1" dirty="0"/>
              <a:t>docente</a:t>
            </a:r>
            <a:r>
              <a:rPr lang="pt-BR" sz="4600" dirty="0"/>
              <a:t>: perfil da capacidade instalada e necessidades de contratação </a:t>
            </a:r>
            <a:r>
              <a:rPr lang="pt-BR" sz="4600" dirty="0" smtClean="0"/>
              <a:t>*;</a:t>
            </a:r>
            <a:endParaRPr lang="pt-BR" sz="4600" dirty="0"/>
          </a:p>
          <a:p>
            <a:r>
              <a:rPr lang="pt-BR" sz="4600" b="1" dirty="0" smtClean="0"/>
              <a:t>Corpo </a:t>
            </a:r>
            <a:r>
              <a:rPr lang="pt-BR" sz="4600" b="1" dirty="0"/>
              <a:t>técnico-administrativo</a:t>
            </a:r>
            <a:r>
              <a:rPr lang="pt-BR" sz="4600" dirty="0"/>
              <a:t>: disponibilidade, demanda, e necessidades de </a:t>
            </a:r>
            <a:r>
              <a:rPr lang="pt-BR" sz="4600" dirty="0" smtClean="0"/>
              <a:t>contratação</a:t>
            </a:r>
            <a:r>
              <a:rPr lang="pt-BR" sz="3400" dirty="0" smtClean="0"/>
              <a:t>*.</a:t>
            </a:r>
            <a:endParaRPr lang="pt-BR" sz="3400" dirty="0"/>
          </a:p>
          <a:p>
            <a:endParaRPr lang="pt-BR" dirty="0"/>
          </a:p>
        </p:txBody>
      </p:sp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pt-BR" sz="4900" b="1" dirty="0" smtClean="0"/>
              <a:t>DEFESA DO CURSO</a:t>
            </a:r>
            <a:br>
              <a:rPr lang="pt-BR" sz="4900" b="1" dirty="0" smtClean="0"/>
            </a:br>
            <a:r>
              <a:rPr lang="pt-BR" dirty="0" smtClean="0"/>
              <a:t>(</a:t>
            </a:r>
            <a:r>
              <a:rPr lang="pt-BR" b="1" dirty="0" smtClean="0"/>
              <a:t>ANÁLISE OPERACIONAL</a:t>
            </a:r>
            <a:r>
              <a:rPr lang="pt-BR" dirty="0" smtClean="0"/>
              <a:t>)</a:t>
            </a:r>
            <a:endParaRPr lang="pt-BR" dirty="0"/>
          </a:p>
        </p:txBody>
      </p:sp>
      <p:sp>
        <p:nvSpPr>
          <p:cNvPr id="5" name="CaixaDeTexto 4"/>
          <p:cNvSpPr txBox="1"/>
          <p:nvPr/>
        </p:nvSpPr>
        <p:spPr>
          <a:xfrm>
            <a:off x="5580112" y="6525344"/>
            <a:ext cx="3563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dirty="0" smtClean="0"/>
              <a:t>Basílio </a:t>
            </a:r>
            <a:r>
              <a:rPr lang="pt-BR" dirty="0" err="1" smtClean="0"/>
              <a:t>Rommel</a:t>
            </a:r>
            <a:r>
              <a:rPr lang="pt-BR" dirty="0" smtClean="0"/>
              <a:t> A. </a:t>
            </a:r>
            <a:r>
              <a:rPr lang="pt-BR" dirty="0" err="1" smtClean="0"/>
              <a:t>Fechine</a:t>
            </a:r>
            <a:r>
              <a:rPr lang="pt-BR" dirty="0" smtClean="0"/>
              <a:t>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87784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pt-BR" b="1" dirty="0" smtClean="0"/>
              <a:t>SUGESTÕES DO DEP.ENSINO</a:t>
            </a:r>
            <a:endParaRPr lang="pt-BR" b="1" dirty="0"/>
          </a:p>
        </p:txBody>
      </p:sp>
      <p:sp>
        <p:nvSpPr>
          <p:cNvPr id="9" name="Espaço Reservado para Conteúdo 8"/>
          <p:cNvSpPr>
            <a:spLocks noGrp="1"/>
          </p:cNvSpPr>
          <p:nvPr>
            <p:ph sz="half" idx="1"/>
          </p:nvPr>
        </p:nvSpPr>
        <p:spPr>
          <a:xfrm>
            <a:off x="179512" y="1600200"/>
            <a:ext cx="4316288" cy="4925144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b="1" u="sng" dirty="0"/>
              <a:t>OBJETIVO DO CURSO</a:t>
            </a:r>
            <a:r>
              <a:rPr lang="pt-BR" u="sng" dirty="0" smtClean="0"/>
              <a:t>:</a:t>
            </a:r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b="1" dirty="0"/>
              <a:t>SUGESTÃO DO DEP.ENSINO </a:t>
            </a:r>
            <a:r>
              <a:rPr lang="pt-BR" dirty="0"/>
              <a:t>- Estabelecer uma relação entre os objetivos do curso  com os compromissos institucionais de formação tecnológica e humana, bem como as demandas do setor produtivo da região</a:t>
            </a:r>
          </a:p>
        </p:txBody>
      </p:sp>
      <p:sp>
        <p:nvSpPr>
          <p:cNvPr id="13" name="Espaço Reservado para Conteúdo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88296" cy="4925144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b="1" u="sng" dirty="0" smtClean="0"/>
              <a:t>EVIDENCIAR</a:t>
            </a:r>
            <a:r>
              <a:rPr lang="pt-BR" sz="3200" u="sng" dirty="0" smtClean="0"/>
              <a:t>: </a:t>
            </a:r>
          </a:p>
          <a:p>
            <a:pPr marL="0" indent="0" algn="ctr">
              <a:buNone/>
            </a:pPr>
            <a:endParaRPr lang="pt-BR" sz="3200" u="sng" dirty="0" smtClean="0"/>
          </a:p>
          <a:p>
            <a:pPr marL="0" indent="0" algn="just">
              <a:buNone/>
            </a:pPr>
            <a:r>
              <a:rPr lang="pt-BR" sz="3000" dirty="0" smtClean="0"/>
              <a:t>A </a:t>
            </a:r>
            <a:r>
              <a:rPr lang="pt-BR" sz="3000" dirty="0"/>
              <a:t>Importância, necessidade e propriedade da criação do curso e sua inserção na realidade institucional, regional e nacional.</a:t>
            </a:r>
          </a:p>
          <a:p>
            <a:pPr marL="0" indent="0">
              <a:buNone/>
            </a:pPr>
            <a:endParaRPr lang="pt-BR" sz="3200" dirty="0"/>
          </a:p>
        </p:txBody>
      </p:sp>
      <p:sp>
        <p:nvSpPr>
          <p:cNvPr id="15" name="CaixaDeTexto 14"/>
          <p:cNvSpPr txBox="1"/>
          <p:nvPr/>
        </p:nvSpPr>
        <p:spPr>
          <a:xfrm>
            <a:off x="5580112" y="6525344"/>
            <a:ext cx="3563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dirty="0" smtClean="0"/>
              <a:t>Basílio </a:t>
            </a:r>
            <a:r>
              <a:rPr lang="pt-BR" dirty="0" err="1" smtClean="0"/>
              <a:t>Rommel</a:t>
            </a:r>
            <a:r>
              <a:rPr lang="pt-BR" dirty="0" smtClean="0"/>
              <a:t> A. </a:t>
            </a:r>
            <a:r>
              <a:rPr lang="pt-BR" dirty="0" err="1" smtClean="0"/>
              <a:t>Fechine</a:t>
            </a:r>
            <a:r>
              <a:rPr lang="pt-BR" dirty="0" smtClean="0"/>
              <a:t>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23527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79512" y="1600200"/>
            <a:ext cx="4316288" cy="4925144"/>
          </a:xfrm>
          <a:ln>
            <a:solidFill>
              <a:schemeClr val="tx1"/>
            </a:solidFill>
          </a:ln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pt-BR" b="1" u="sng" dirty="0" smtClean="0"/>
              <a:t>CONTEXTO </a:t>
            </a:r>
            <a:r>
              <a:rPr lang="pt-BR" b="1" u="sng" dirty="0"/>
              <a:t>EDUCACIONAL DO </a:t>
            </a:r>
            <a:r>
              <a:rPr lang="pt-BR" b="1" u="sng" dirty="0" smtClean="0"/>
              <a:t>CURSO:</a:t>
            </a:r>
          </a:p>
          <a:p>
            <a:pPr marL="0" indent="0" algn="ctr">
              <a:buNone/>
            </a:pPr>
            <a:endParaRPr lang="pt-BR" u="sng" dirty="0" smtClean="0"/>
          </a:p>
          <a:p>
            <a:pPr marL="0" indent="0" algn="ctr">
              <a:buNone/>
            </a:pPr>
            <a:r>
              <a:rPr lang="pt-BR" sz="3000" dirty="0" smtClean="0"/>
              <a:t>SUGESTÃO DO ENSINO</a:t>
            </a:r>
            <a:r>
              <a:rPr lang="pt-BR" dirty="0" smtClean="0"/>
              <a:t>:</a:t>
            </a:r>
          </a:p>
          <a:p>
            <a:pPr marL="0" indent="0" algn="just">
              <a:buNone/>
            </a:pPr>
            <a:r>
              <a:rPr lang="pt-BR" dirty="0" smtClean="0"/>
              <a:t>Estabelecer </a:t>
            </a:r>
            <a:r>
              <a:rPr lang="pt-BR" dirty="0"/>
              <a:t>uma relação entre o contexto educacional do curso, desenvolvimento econômico, demanda do setor produtivo da região, população do ensino médio e técnico local, com a política institucional de expansão para a área tecnológica. </a:t>
            </a:r>
          </a:p>
          <a:p>
            <a:pPr marL="0" indent="0" algn="ctr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16288" cy="4925144"/>
          </a:xfrm>
          <a:ln>
            <a:solidFill>
              <a:schemeClr val="tx1"/>
            </a:solidFill>
          </a:ln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pt-BR" b="1" dirty="0" smtClean="0"/>
              <a:t>EVIDENCIAR:</a:t>
            </a:r>
          </a:p>
          <a:p>
            <a:pPr marL="0" indent="0" algn="ctr">
              <a:buNone/>
            </a:pPr>
            <a:endParaRPr lang="pt-BR" b="1" dirty="0"/>
          </a:p>
          <a:p>
            <a:pPr marL="0" indent="0" algn="ctr">
              <a:buNone/>
            </a:pPr>
            <a:endParaRPr lang="pt-BR" b="1" dirty="0" smtClean="0"/>
          </a:p>
          <a:p>
            <a:pPr marL="0" indent="0" algn="ctr">
              <a:buNone/>
            </a:pPr>
            <a:r>
              <a:rPr lang="pt-BR" sz="3000" dirty="0" smtClean="0"/>
              <a:t>Os </a:t>
            </a:r>
            <a:r>
              <a:rPr lang="pt-BR" sz="3000" dirty="0"/>
              <a:t>aspectos sociais, econômicos e culturais</a:t>
            </a:r>
            <a:r>
              <a:rPr lang="pt-BR" dirty="0"/>
              <a:t>;</a:t>
            </a:r>
          </a:p>
          <a:p>
            <a:pPr marL="0" indent="0" algn="ctr">
              <a:buNone/>
            </a:pPr>
            <a:endParaRPr lang="pt-BR" b="1" dirty="0"/>
          </a:p>
        </p:txBody>
      </p:sp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pt-BR" b="1" dirty="0" smtClean="0"/>
              <a:t>SUGESTÕES DO DEP.ENSINO</a:t>
            </a:r>
            <a:endParaRPr lang="pt-BR" b="1" dirty="0"/>
          </a:p>
        </p:txBody>
      </p:sp>
      <p:sp>
        <p:nvSpPr>
          <p:cNvPr id="6" name="CaixaDeTexto 5"/>
          <p:cNvSpPr txBox="1"/>
          <p:nvPr/>
        </p:nvSpPr>
        <p:spPr>
          <a:xfrm>
            <a:off x="5580112" y="6525344"/>
            <a:ext cx="3563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dirty="0" smtClean="0"/>
              <a:t>Basílio </a:t>
            </a:r>
            <a:r>
              <a:rPr lang="pt-BR" dirty="0" err="1" smtClean="0"/>
              <a:t>Rommel</a:t>
            </a:r>
            <a:r>
              <a:rPr lang="pt-BR" dirty="0" smtClean="0"/>
              <a:t> A. </a:t>
            </a:r>
            <a:r>
              <a:rPr lang="pt-BR" dirty="0" err="1" smtClean="0"/>
              <a:t>Fechine</a:t>
            </a:r>
            <a:r>
              <a:rPr lang="pt-BR" dirty="0" smtClean="0"/>
              <a:t>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06547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07504" y="1600200"/>
            <a:ext cx="4388296" cy="4925144"/>
          </a:xfrm>
          <a:ln>
            <a:solidFill>
              <a:schemeClr val="tx1"/>
            </a:solidFill>
          </a:ln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pt-BR" b="1" u="sng" dirty="0"/>
              <a:t>PERFIL DO </a:t>
            </a:r>
            <a:r>
              <a:rPr lang="pt-BR" b="1" u="sng" dirty="0" smtClean="0"/>
              <a:t>/EGRESSO</a:t>
            </a:r>
          </a:p>
          <a:p>
            <a:pPr marL="0" indent="0" algn="ctr">
              <a:buNone/>
            </a:pPr>
            <a:endParaRPr lang="pt-BR" u="sng" dirty="0"/>
          </a:p>
          <a:p>
            <a:pPr marL="0" indent="0" algn="ctr">
              <a:buNone/>
            </a:pPr>
            <a:r>
              <a:rPr lang="pt-BR" dirty="0" smtClean="0"/>
              <a:t>SUGESTÃO DO ENSINO:</a:t>
            </a:r>
          </a:p>
          <a:p>
            <a:pPr marL="0" indent="0" algn="just">
              <a:buNone/>
            </a:pPr>
            <a:r>
              <a:rPr lang="pt-BR" dirty="0"/>
              <a:t>Estabelecer  o perfil das competências profissionais tecnológicas dos alunos formados no curso.</a:t>
            </a:r>
          </a:p>
          <a:p>
            <a:pPr marL="0" indent="0" algn="ctr">
              <a:buNone/>
            </a:pP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16288" cy="4925144"/>
          </a:xfrm>
          <a:ln>
            <a:solidFill>
              <a:schemeClr val="tx1"/>
            </a:solidFill>
          </a:ln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pt-BR" b="1" dirty="0" smtClean="0"/>
              <a:t>EVIDENCIAR</a:t>
            </a:r>
            <a:r>
              <a:rPr lang="pt-BR" dirty="0" smtClean="0"/>
              <a:t>:</a:t>
            </a:r>
          </a:p>
          <a:p>
            <a:pPr marL="0" indent="0" algn="ctr">
              <a:buNone/>
            </a:pPr>
            <a:endParaRPr lang="pt-BR" dirty="0"/>
          </a:p>
          <a:p>
            <a:pPr algn="just"/>
            <a:r>
              <a:rPr lang="pt-BR" dirty="0"/>
              <a:t>O mercado de trabalho e o espaço potencial para o profissional formado</a:t>
            </a:r>
            <a:r>
              <a:rPr lang="pt-BR" dirty="0" smtClean="0"/>
              <a:t>;</a:t>
            </a:r>
          </a:p>
          <a:p>
            <a:pPr algn="just"/>
            <a:endParaRPr lang="pt-BR" dirty="0"/>
          </a:p>
          <a:p>
            <a:pPr algn="just"/>
            <a:r>
              <a:rPr lang="pt-BR" dirty="0" smtClean="0"/>
              <a:t>A </a:t>
            </a:r>
            <a:r>
              <a:rPr lang="pt-BR" dirty="0"/>
              <a:t>Importância da inserção, ante os novos contornos de aplicação do conhecimento,  do novo perfil profissional no mercado de trabalho (caso o curso esteja propondo um profissional com um novo ou um perfil diferente dos já existentes);</a:t>
            </a:r>
          </a:p>
          <a:p>
            <a:pPr marL="0" indent="0" algn="ctr">
              <a:buNone/>
            </a:pPr>
            <a:endParaRPr lang="pt-BR" dirty="0"/>
          </a:p>
        </p:txBody>
      </p:sp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pt-BR" b="1" dirty="0" smtClean="0"/>
              <a:t>SUGESTÕES DO DEP.ENSINO</a:t>
            </a:r>
            <a:endParaRPr lang="pt-BR" b="1" dirty="0"/>
          </a:p>
        </p:txBody>
      </p:sp>
      <p:sp>
        <p:nvSpPr>
          <p:cNvPr id="6" name="CaixaDeTexto 5"/>
          <p:cNvSpPr txBox="1"/>
          <p:nvPr/>
        </p:nvSpPr>
        <p:spPr>
          <a:xfrm>
            <a:off x="5580112" y="6525344"/>
            <a:ext cx="3563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dirty="0" smtClean="0"/>
              <a:t>Basílio </a:t>
            </a:r>
            <a:r>
              <a:rPr lang="pt-BR" dirty="0" err="1" smtClean="0"/>
              <a:t>Rommel</a:t>
            </a:r>
            <a:r>
              <a:rPr lang="pt-BR" dirty="0" smtClean="0"/>
              <a:t> A. </a:t>
            </a:r>
            <a:r>
              <a:rPr lang="pt-BR" dirty="0" err="1" smtClean="0"/>
              <a:t>Fechine</a:t>
            </a:r>
            <a:r>
              <a:rPr lang="pt-BR" dirty="0" smtClean="0"/>
              <a:t>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614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Conteúdo 5"/>
          <p:cNvSpPr>
            <a:spLocks noGrp="1"/>
          </p:cNvSpPr>
          <p:nvPr>
            <p:ph idx="1"/>
          </p:nvPr>
        </p:nvSpPr>
        <p:spPr>
          <a:xfrm>
            <a:off x="179512" y="1600200"/>
            <a:ext cx="8784976" cy="4781128"/>
          </a:xfrm>
          <a:ln>
            <a:solidFill>
              <a:schemeClr val="tx1"/>
            </a:solidFill>
          </a:ln>
        </p:spPr>
        <p:txBody>
          <a:bodyPr>
            <a:normAutofit fontScale="92500"/>
          </a:bodyPr>
          <a:lstStyle/>
          <a:p>
            <a:pPr algn="just"/>
            <a:r>
              <a:rPr lang="pt-BR" dirty="0"/>
              <a:t>É </a:t>
            </a:r>
            <a:r>
              <a:rPr lang="pt-BR" b="1" dirty="0" smtClean="0"/>
              <a:t>VITAL</a:t>
            </a:r>
            <a:r>
              <a:rPr lang="pt-BR" dirty="0" smtClean="0"/>
              <a:t> que </a:t>
            </a:r>
            <a:r>
              <a:rPr lang="pt-BR" dirty="0"/>
              <a:t>a </a:t>
            </a:r>
            <a:r>
              <a:rPr lang="pt-BR" b="1" dirty="0" smtClean="0"/>
              <a:t>DEFESA</a:t>
            </a:r>
            <a:r>
              <a:rPr lang="pt-BR" dirty="0" smtClean="0"/>
              <a:t> para a implantação de </a:t>
            </a:r>
            <a:r>
              <a:rPr lang="pt-BR" b="1" dirty="0" smtClean="0"/>
              <a:t>NOVOS CURSOS </a:t>
            </a:r>
            <a:r>
              <a:rPr lang="pt-BR" dirty="0" smtClean="0"/>
              <a:t>permita </a:t>
            </a:r>
            <a:r>
              <a:rPr lang="pt-BR" dirty="0"/>
              <a:t>às instâncias de apreciação </a:t>
            </a:r>
            <a:r>
              <a:rPr lang="pt-BR" dirty="0" smtClean="0"/>
              <a:t>na </a:t>
            </a:r>
            <a:r>
              <a:rPr lang="pt-BR" b="1" dirty="0" smtClean="0"/>
              <a:t>AUDIÊNCIA PÚBLICA,</a:t>
            </a:r>
            <a:r>
              <a:rPr lang="pt-BR" dirty="0" smtClean="0"/>
              <a:t> uma </a:t>
            </a:r>
            <a:r>
              <a:rPr lang="pt-BR" dirty="0"/>
              <a:t>avaliação completa, clara e objetiva  tanto da proposta em </a:t>
            </a:r>
            <a:r>
              <a:rPr lang="pt-BR" dirty="0" smtClean="0"/>
              <a:t>si, quanto da </a:t>
            </a:r>
            <a:r>
              <a:rPr lang="pt-BR" dirty="0"/>
              <a:t>sua pertinência, relevância, propriedade e adequação aos aspectos legais, </a:t>
            </a:r>
            <a:r>
              <a:rPr lang="pt-BR" dirty="0" smtClean="0"/>
              <a:t>objetivos </a:t>
            </a:r>
            <a:r>
              <a:rPr lang="pt-BR" dirty="0"/>
              <a:t>e preceitos institucionais </a:t>
            </a:r>
            <a:r>
              <a:rPr lang="pt-BR" dirty="0" smtClean="0"/>
              <a:t>do IFCE  e da sua VOCAÇÃO REGIONAL que o abriga, assim, </a:t>
            </a:r>
            <a:r>
              <a:rPr lang="pt-BR" dirty="0"/>
              <a:t>como das condições já existentes e das necessárias para viabilizar a implementação do novo curso. </a:t>
            </a:r>
          </a:p>
          <a:p>
            <a:endParaRPr lang="pt-BR" dirty="0"/>
          </a:p>
        </p:txBody>
      </p:sp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1143000"/>
          </a:xfr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pt-BR" dirty="0" smtClean="0"/>
              <a:t>FINALIZANDO</a:t>
            </a:r>
            <a:endParaRPr lang="pt-BR" dirty="0"/>
          </a:p>
        </p:txBody>
      </p:sp>
      <p:sp>
        <p:nvSpPr>
          <p:cNvPr id="8" name="CaixaDeTexto 7"/>
          <p:cNvSpPr txBox="1"/>
          <p:nvPr/>
        </p:nvSpPr>
        <p:spPr>
          <a:xfrm>
            <a:off x="5580112" y="6525344"/>
            <a:ext cx="3563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dirty="0" smtClean="0"/>
              <a:t>Basílio </a:t>
            </a:r>
            <a:r>
              <a:rPr lang="pt-BR" dirty="0" err="1" smtClean="0"/>
              <a:t>Rommel</a:t>
            </a:r>
            <a:r>
              <a:rPr lang="pt-BR" dirty="0" smtClean="0"/>
              <a:t> A. </a:t>
            </a:r>
            <a:r>
              <a:rPr lang="pt-BR" dirty="0" err="1" smtClean="0"/>
              <a:t>Fechine</a:t>
            </a:r>
            <a:r>
              <a:rPr lang="pt-BR" dirty="0" smtClean="0"/>
              <a:t>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78485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pt-BR" dirty="0" smtClean="0"/>
              <a:t>FONTE: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1628800"/>
            <a:ext cx="8784976" cy="4958011"/>
          </a:xfrm>
          <a:ln>
            <a:solidFill>
              <a:schemeClr val="tx1"/>
            </a:solidFill>
          </a:ln>
        </p:spPr>
        <p:txBody>
          <a:bodyPr>
            <a:normAutofit fontScale="92500"/>
          </a:bodyPr>
          <a:lstStyle/>
          <a:p>
            <a:endParaRPr lang="pt-BR" sz="2400" dirty="0" smtClean="0"/>
          </a:p>
          <a:p>
            <a:r>
              <a:rPr lang="pt-BR" sz="2400" dirty="0" smtClean="0"/>
              <a:t>BOGDAN, Robert; BIKLEN, </a:t>
            </a:r>
            <a:r>
              <a:rPr lang="pt-BR" sz="2400" dirty="0" err="1" smtClean="0"/>
              <a:t>Sari</a:t>
            </a:r>
            <a:r>
              <a:rPr lang="pt-BR" sz="2400" dirty="0" smtClean="0"/>
              <a:t>. A investigação qualitativa em educação: uma introdução à teoria e aos métodos. Porto: Porto Editora, 1994.</a:t>
            </a:r>
          </a:p>
          <a:p>
            <a:r>
              <a:rPr lang="pt-BR" sz="2400" dirty="0"/>
              <a:t>MORAN, J. M. Ensino e Aprendizagem inovadores com </a:t>
            </a:r>
            <a:r>
              <a:rPr lang="pt-BR" sz="2400" dirty="0" smtClean="0"/>
              <a:t>tecnologias - </a:t>
            </a:r>
            <a:r>
              <a:rPr lang="pt-BR" sz="2400" b="1" u="sng" dirty="0" smtClean="0">
                <a:solidFill>
                  <a:srgbClr val="00B0F0"/>
                </a:solidFill>
              </a:rPr>
              <a:t>http</a:t>
            </a:r>
            <a:r>
              <a:rPr lang="pt-BR" sz="2400" b="1" u="sng" dirty="0">
                <a:solidFill>
                  <a:srgbClr val="00B0F0"/>
                </a:solidFill>
              </a:rPr>
              <a:t>://www.eca.usp.br/ </a:t>
            </a:r>
            <a:r>
              <a:rPr lang="pt-BR" sz="2400" b="1" u="sng" dirty="0" err="1" smtClean="0">
                <a:solidFill>
                  <a:srgbClr val="00B0F0"/>
                </a:solidFill>
              </a:rPr>
              <a:t>prof</a:t>
            </a:r>
            <a:r>
              <a:rPr lang="pt-BR" sz="2400" b="1" u="sng" dirty="0" smtClean="0">
                <a:solidFill>
                  <a:srgbClr val="00B0F0"/>
                </a:solidFill>
              </a:rPr>
              <a:t>/</a:t>
            </a:r>
            <a:r>
              <a:rPr lang="pt-BR" sz="2400" b="1" u="sng" dirty="0" err="1" smtClean="0">
                <a:solidFill>
                  <a:srgbClr val="00B0F0"/>
                </a:solidFill>
              </a:rPr>
              <a:t>moran</a:t>
            </a:r>
            <a:r>
              <a:rPr lang="pt-BR" sz="2400" b="1" u="sng" dirty="0" smtClean="0">
                <a:solidFill>
                  <a:srgbClr val="00B0F0"/>
                </a:solidFill>
              </a:rPr>
              <a:t>;</a:t>
            </a:r>
          </a:p>
          <a:p>
            <a:r>
              <a:rPr lang="pt-BR" sz="2400" dirty="0" smtClean="0"/>
              <a:t>SINAES - </a:t>
            </a:r>
            <a:r>
              <a:rPr lang="pt-BR" sz="2400" b="1" dirty="0" smtClean="0">
                <a:solidFill>
                  <a:srgbClr val="00B0F0"/>
                </a:solidFill>
                <a:hlinkClick r:id="rId2"/>
              </a:rPr>
              <a:t>http://portal.inep.gov.br/superior-condicoesdeensino-manuais</a:t>
            </a:r>
            <a:r>
              <a:rPr lang="pt-BR" sz="2400" dirty="0" smtClean="0"/>
              <a:t>;</a:t>
            </a:r>
          </a:p>
          <a:p>
            <a:r>
              <a:rPr lang="pt-BR" sz="2400" dirty="0" smtClean="0"/>
              <a:t>SEED/MEC</a:t>
            </a:r>
            <a:r>
              <a:rPr lang="pt-BR" sz="2400" dirty="0"/>
              <a:t>. </a:t>
            </a:r>
            <a:r>
              <a:rPr lang="pt-BR" sz="2400" b="1" dirty="0"/>
              <a:t>Catálogo Nacional dos Cursos Superiores de </a:t>
            </a:r>
            <a:r>
              <a:rPr lang="pt-BR" sz="2400" b="1" dirty="0" smtClean="0"/>
              <a:t>Tecnologia -  </a:t>
            </a:r>
            <a:r>
              <a:rPr lang="pt-BR" sz="2400" b="1" dirty="0" smtClean="0">
                <a:hlinkClick r:id="rId3"/>
              </a:rPr>
              <a:t>h</a:t>
            </a:r>
            <a:r>
              <a:rPr lang="pt-BR" sz="2400" b="1" dirty="0" smtClean="0">
                <a:solidFill>
                  <a:srgbClr val="00B0F0"/>
                </a:solidFill>
                <a:hlinkClick r:id="rId3"/>
              </a:rPr>
              <a:t>ttp</a:t>
            </a:r>
            <a:r>
              <a:rPr lang="pt-BR" sz="2400" b="1" dirty="0">
                <a:solidFill>
                  <a:srgbClr val="00B0F0"/>
                </a:solidFill>
                <a:hlinkClick r:id="rId3"/>
              </a:rPr>
              <a:t>://</a:t>
            </a:r>
            <a:r>
              <a:rPr lang="pt-BR" sz="2400" b="1" dirty="0" smtClean="0">
                <a:solidFill>
                  <a:srgbClr val="00B0F0"/>
                </a:solidFill>
                <a:hlinkClick r:id="rId3"/>
              </a:rPr>
              <a:t>portal.mec.gov.br/setec/arquivos/pdf/catalogo_coletiva.pdf</a:t>
            </a:r>
            <a:endParaRPr lang="pt-BR" sz="2400" b="1" dirty="0" smtClean="0">
              <a:solidFill>
                <a:srgbClr val="00B0F0"/>
              </a:solidFill>
            </a:endParaRPr>
          </a:p>
          <a:p>
            <a:r>
              <a:rPr lang="pt-BR" sz="2400" dirty="0"/>
              <a:t>VERGNAUD, G. Teoria dos campos conceituais. </a:t>
            </a:r>
            <a:r>
              <a:rPr lang="en-US" sz="2400" dirty="0"/>
              <a:t>In NASSER, L. (Ed.) </a:t>
            </a:r>
            <a:r>
              <a:rPr lang="pt-BR" sz="2400" i="1" dirty="0"/>
              <a:t>Anais do 1º Seminário Internacional de Educação Matemática do Rio de Janeiro</a:t>
            </a:r>
            <a:r>
              <a:rPr lang="pt-BR" sz="2400" dirty="0"/>
              <a:t>. p. 1-26. </a:t>
            </a:r>
            <a:r>
              <a:rPr lang="en-US" sz="2400" dirty="0"/>
              <a:t>1993</a:t>
            </a:r>
            <a:endParaRPr lang="pt-BR" sz="2400" dirty="0"/>
          </a:p>
          <a:p>
            <a:endParaRPr lang="pt-BR" sz="2400" b="1" dirty="0" smtClean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706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</TotalTime>
  <Words>1112</Words>
  <Application>Microsoft Office PowerPoint</Application>
  <PresentationFormat>Apresentação na tela (4:3)</PresentationFormat>
  <Paragraphs>131</Paragraphs>
  <Slides>15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16" baseType="lpstr">
      <vt:lpstr>Tema do Office</vt:lpstr>
      <vt:lpstr>IMPLANTAÇÃO – NOVOS CURSOS</vt:lpstr>
      <vt:lpstr>ETAPAS DE IMPLANTAÇÃO </vt:lpstr>
      <vt:lpstr> 5ª etapa – Elaboração do Projeto Pedagógico do Curso – PPC </vt:lpstr>
      <vt:lpstr>OFERTAS DO IFCE</vt:lpstr>
      <vt:lpstr>CURSOS DO CAMPUS CANINDÉ</vt:lpstr>
      <vt:lpstr>EIXOS TECNOLÓGICOS - IF</vt:lpstr>
      <vt:lpstr>COMISSÃO EXTERNA</vt:lpstr>
      <vt:lpstr>DEFESA DO CURSO</vt:lpstr>
      <vt:lpstr>DEFESA DO CURSO (ANÁLISE CONCEITUAL)</vt:lpstr>
      <vt:lpstr>DEFESA DO CURSO (ANÁLISE OPERACIONAL)</vt:lpstr>
      <vt:lpstr>SUGESTÕES DO DEP.ENSINO</vt:lpstr>
      <vt:lpstr>SUGESTÕES DO DEP.ENSINO</vt:lpstr>
      <vt:lpstr>SUGESTÕES DO DEP.ENSINO</vt:lpstr>
      <vt:lpstr>FINALIZANDO</vt:lpstr>
      <vt:lpstr>FONTE: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IMPLANTAÇÃO – NOVOS CURSO</dc:title>
  <dc:creator>Fechine</dc:creator>
  <cp:lastModifiedBy>Fechine</cp:lastModifiedBy>
  <cp:revision>34</cp:revision>
  <dcterms:created xsi:type="dcterms:W3CDTF">2016-04-11T18:48:49Z</dcterms:created>
  <dcterms:modified xsi:type="dcterms:W3CDTF">2016-04-14T12:44:28Z</dcterms:modified>
</cp:coreProperties>
</file>