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89" r:id="rId3"/>
    <p:sldId id="290" r:id="rId4"/>
    <p:sldId id="291" r:id="rId5"/>
    <p:sldId id="293" r:id="rId6"/>
    <p:sldId id="294" r:id="rId7"/>
    <p:sldId id="298" r:id="rId8"/>
    <p:sldId id="295" r:id="rId9"/>
    <p:sldId id="311" r:id="rId10"/>
    <p:sldId id="281" r:id="rId11"/>
    <p:sldId id="302" r:id="rId12"/>
    <p:sldId id="313" r:id="rId13"/>
    <p:sldId id="300" r:id="rId14"/>
    <p:sldId id="301" r:id="rId15"/>
    <p:sldId id="258" r:id="rId16"/>
    <p:sldId id="303" r:id="rId17"/>
    <p:sldId id="270" r:id="rId18"/>
    <p:sldId id="259" r:id="rId19"/>
    <p:sldId id="297" r:id="rId20"/>
    <p:sldId id="275" r:id="rId21"/>
    <p:sldId id="306" r:id="rId22"/>
    <p:sldId id="276" r:id="rId23"/>
    <p:sldId id="277" r:id="rId24"/>
    <p:sldId id="309" r:id="rId25"/>
    <p:sldId id="278" r:id="rId26"/>
    <p:sldId id="279" r:id="rId27"/>
    <p:sldId id="280" r:id="rId28"/>
    <p:sldId id="307" r:id="rId29"/>
    <p:sldId id="305" r:id="rId30"/>
    <p:sldId id="304" r:id="rId31"/>
    <p:sldId id="308" r:id="rId32"/>
    <p:sldId id="265" r:id="rId33"/>
    <p:sldId id="266" r:id="rId34"/>
    <p:sldId id="267" r:id="rId35"/>
    <p:sldId id="268" r:id="rId36"/>
    <p:sldId id="310" r:id="rId37"/>
    <p:sldId id="287" r:id="rId38"/>
    <p:sldId id="288" r:id="rId39"/>
    <p:sldId id="284" r:id="rId40"/>
    <p:sldId id="285" r:id="rId41"/>
    <p:sldId id="312" r:id="rId42"/>
    <p:sldId id="314" r:id="rId43"/>
    <p:sldId id="273" r:id="rId44"/>
    <p:sldId id="272" r:id="rId4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87" d="100"/>
          <a:sy n="87" d="100"/>
        </p:scale>
        <p:origin x="10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B6073-F903-403D-AB9B-ED8D851DD657}" type="datetimeFigureOut">
              <a:rPr lang="pt-BR" smtClean="0"/>
              <a:t>09/11/2016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67B87E-227B-427D-BCE3-2FFD0E270D94}" type="slidenum">
              <a:rPr lang="pt-BR" smtClean="0"/>
              <a:t>‹nº›</a:t>
            </a:fld>
            <a:endParaRPr lang="pt-BR"/>
          </a:p>
        </p:txBody>
      </p:sp>
    </p:spTree>
    <p:extLst>
      <p:ext uri="{BB962C8B-B14F-4D97-AF65-F5344CB8AC3E}">
        <p14:creationId xmlns:p14="http://schemas.microsoft.com/office/powerpoint/2010/main" val="15331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B67B87E-227B-427D-BCE3-2FFD0E270D94}" type="slidenum">
              <a:rPr lang="pt-BR" smtClean="0"/>
              <a:t>7</a:t>
            </a:fld>
            <a:endParaRPr lang="pt-BR"/>
          </a:p>
        </p:txBody>
      </p:sp>
    </p:spTree>
    <p:extLst>
      <p:ext uri="{BB962C8B-B14F-4D97-AF65-F5344CB8AC3E}">
        <p14:creationId xmlns:p14="http://schemas.microsoft.com/office/powerpoint/2010/main" val="107445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3535FCC2-1DEF-4D3B-A86D-17826AEF1F78}" type="datetimeFigureOut">
              <a:rPr lang="pt-BR" smtClean="0"/>
              <a:t>09/11/2016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68823FF-BF4B-488F-B5A3-2EC507793CA9}"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3535FCC2-1DEF-4D3B-A86D-17826AEF1F78}" type="datetimeFigureOut">
              <a:rPr lang="pt-BR" smtClean="0"/>
              <a:t>09/11/2016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68823FF-BF4B-488F-B5A3-2EC507793CA9}"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3535FCC2-1DEF-4D3B-A86D-17826AEF1F78}" type="datetimeFigureOut">
              <a:rPr lang="pt-BR" smtClean="0"/>
              <a:t>09/11/2016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68823FF-BF4B-488F-B5A3-2EC507793CA9}" type="slidenum">
              <a:rPr lang="pt-BR" smtClean="0"/>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1710425" y="2882400"/>
            <a:ext cx="5723699" cy="1093199"/>
          </a:xfrm>
          <a:prstGeom prst="rect">
            <a:avLst/>
          </a:prstGeom>
        </p:spPr>
        <p:txBody>
          <a:bodyPr lIns="91425" tIns="91425" rIns="91425" bIns="91425" anchor="t" anchorCtr="0"/>
          <a:lstStyle>
            <a:lvl1pPr lvl="0" algn="ctr" rtl="0">
              <a:spcBef>
                <a:spcPts val="0"/>
              </a:spcBef>
              <a:defRPr i="1"/>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a:spcBef>
                <a:spcPts val="0"/>
              </a:spcBef>
              <a:defRPr i="1"/>
            </a:lvl9pPr>
          </a:lstStyle>
          <a:p>
            <a:endParaRPr/>
          </a:p>
        </p:txBody>
      </p:sp>
      <p:sp>
        <p:nvSpPr>
          <p:cNvPr id="23" name="Shape 23"/>
          <p:cNvSpPr txBox="1"/>
          <p:nvPr/>
        </p:nvSpPr>
        <p:spPr>
          <a:xfrm>
            <a:off x="3593400" y="1575225"/>
            <a:ext cx="1957200" cy="871499"/>
          </a:xfrm>
          <a:prstGeom prst="rect">
            <a:avLst/>
          </a:prstGeom>
          <a:noFill/>
          <a:ln>
            <a:noFill/>
          </a:ln>
        </p:spPr>
        <p:txBody>
          <a:bodyPr lIns="91425" tIns="91425" rIns="91425" bIns="91425" anchor="t" anchorCtr="0">
            <a:noAutofit/>
          </a:bodyPr>
          <a:lstStyle/>
          <a:p>
            <a:pPr lvl="0" algn="ctr">
              <a:spcBef>
                <a:spcPts val="0"/>
              </a:spcBef>
              <a:buNone/>
            </a:pPr>
            <a:r>
              <a:rPr lang="en" sz="9600" b="1">
                <a:solidFill>
                  <a:srgbClr val="97ABBC"/>
                </a:solidFill>
              </a:rPr>
              <a:t>“</a:t>
            </a:r>
          </a:p>
        </p:txBody>
      </p:sp>
      <p:sp>
        <p:nvSpPr>
          <p:cNvPr id="24" name="Shape 24"/>
          <p:cNvSpPr/>
          <p:nvPr/>
        </p:nvSpPr>
        <p:spPr>
          <a:xfrm>
            <a:off x="5723283" y="2132900"/>
            <a:ext cx="17103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7434176" y="2132900"/>
            <a:ext cx="17103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2132900"/>
            <a:ext cx="17103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a:off x="1710424" y="2132900"/>
            <a:ext cx="17103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65811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3535FCC2-1DEF-4D3B-A86D-17826AEF1F78}" type="datetimeFigureOut">
              <a:rPr lang="pt-BR" smtClean="0"/>
              <a:t>09/11/2016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68823FF-BF4B-488F-B5A3-2EC507793CA9}"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3535FCC2-1DEF-4D3B-A86D-17826AEF1F78}" type="datetimeFigureOut">
              <a:rPr lang="pt-BR" smtClean="0"/>
              <a:t>09/11/2016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68823FF-BF4B-488F-B5A3-2EC507793CA9}"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3535FCC2-1DEF-4D3B-A86D-17826AEF1F78}" type="datetimeFigureOut">
              <a:rPr lang="pt-BR" smtClean="0"/>
              <a:t>09/11/2016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68823FF-BF4B-488F-B5A3-2EC507793CA9}"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3535FCC2-1DEF-4D3B-A86D-17826AEF1F78}" type="datetimeFigureOut">
              <a:rPr lang="pt-BR" smtClean="0"/>
              <a:t>09/11/2016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68823FF-BF4B-488F-B5A3-2EC507793CA9}"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3535FCC2-1DEF-4D3B-A86D-17826AEF1F78}" type="datetimeFigureOut">
              <a:rPr lang="pt-BR" smtClean="0"/>
              <a:t>09/11/2016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68823FF-BF4B-488F-B5A3-2EC507793CA9}"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5FCC2-1DEF-4D3B-A86D-17826AEF1F78}" type="datetimeFigureOut">
              <a:rPr lang="pt-BR" smtClean="0"/>
              <a:t>09/11/2016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68823FF-BF4B-488F-B5A3-2EC507793CA9}"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BR" smtClean="0"/>
              <a:t>Clique para editar o título mestre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3535FCC2-1DEF-4D3B-A86D-17826AEF1F78}" type="datetimeFigureOut">
              <a:rPr lang="pt-BR" smtClean="0"/>
              <a:t>09/11/2016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68823FF-BF4B-488F-B5A3-2EC507793CA9}" type="slidenum">
              <a:rPr lang="pt-BR" smtClean="0"/>
              <a:t>‹nº›</a:t>
            </a:fld>
            <a:endParaRPr lang="pt-BR"/>
          </a:p>
        </p:txBody>
      </p:sp>
      <p:sp>
        <p:nvSpPr>
          <p:cNvPr id="9" name="Content Placeholder 8"/>
          <p:cNvSpPr>
            <a:spLocks noGrp="1"/>
          </p:cNvSpPr>
          <p:nvPr>
            <p:ph sz="quarter" idx="13"/>
          </p:nvPr>
        </p:nvSpPr>
        <p:spPr>
          <a:xfrm>
            <a:off x="304800" y="381000"/>
            <a:ext cx="7772400" cy="494284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3535FCC2-1DEF-4D3B-A86D-17826AEF1F78}" type="datetimeFigureOut">
              <a:rPr lang="pt-BR" smtClean="0"/>
              <a:t>09/11/2016</a:t>
            </a:fld>
            <a:endParaRPr lang="pt-BR"/>
          </a:p>
        </p:txBody>
      </p:sp>
      <p:sp>
        <p:nvSpPr>
          <p:cNvPr id="9" name="Slide Number Placeholder 8"/>
          <p:cNvSpPr>
            <a:spLocks noGrp="1"/>
          </p:cNvSpPr>
          <p:nvPr>
            <p:ph type="sldNum" sz="quarter" idx="11"/>
          </p:nvPr>
        </p:nvSpPr>
        <p:spPr/>
        <p:txBody>
          <a:bodyPr/>
          <a:lstStyle/>
          <a:p>
            <a:fld id="{468823FF-BF4B-488F-B5A3-2EC507793CA9}" type="slidenum">
              <a:rPr lang="pt-BR" smtClean="0"/>
              <a:t>‹nº›</a:t>
            </a:fld>
            <a:endParaRPr lang="pt-BR"/>
          </a:p>
        </p:txBody>
      </p:sp>
      <p:sp>
        <p:nvSpPr>
          <p:cNvPr id="10" name="Footer Placeholder 9"/>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68823FF-BF4B-488F-B5A3-2EC507793CA9}" type="slidenum">
              <a:rPr lang="pt-BR" smtClean="0"/>
              <a:t>‹nº›</a:t>
            </a:fld>
            <a:endParaRPr lang="pt-B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pt-B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535FCC2-1DEF-4D3B-A86D-17826AEF1F78}" type="datetimeFigureOut">
              <a:rPr lang="pt-BR" smtClean="0"/>
              <a:t>09/11/2016</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1.folha.uol.com.br/mercado/2016/08/1797934-em-concursos-publicos-candidatos-terao-que-provar-presencialmente-que-sao-negros.s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cressrj.org.br/site/wp-content/uploads/2016/05/091.pdf" TargetMode="External"/><Relationship Id="rId2" Type="http://schemas.openxmlformats.org/officeDocument/2006/relationships/hyperlink" Target="http://publicacoes.fcc.org.br/ojs/index.php/cp/article/view/261/276" TargetMode="External"/><Relationship Id="rId1" Type="http://schemas.openxmlformats.org/officeDocument/2006/relationships/slideLayout" Target="../slideLayouts/slideLayout2.xml"/><Relationship Id="rId4" Type="http://schemas.openxmlformats.org/officeDocument/2006/relationships/hyperlink" Target="http://www.ppe.uem.br/xxivuniversitas/anais/trabalhos/e_5/5-013.pdf"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mailto:Zelma.madeira@gabgov.ce.gov.br"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692697"/>
            <a:ext cx="6334472" cy="1872208"/>
          </a:xfrm>
        </p:spPr>
        <p:txBody>
          <a:bodyPr/>
          <a:lstStyle/>
          <a:p>
            <a:pPr algn="ctr"/>
            <a:r>
              <a:rPr lang="pt-BR" sz="4800" b="1" dirty="0" smtClean="0"/>
              <a:t>Politicas Afirmativas na Educação </a:t>
            </a:r>
            <a:r>
              <a:rPr lang="pt-BR" sz="4800" b="1" dirty="0"/>
              <a:t>S</a:t>
            </a:r>
            <a:r>
              <a:rPr lang="pt-BR" sz="4800" b="1" dirty="0" smtClean="0"/>
              <a:t>uperior </a:t>
            </a:r>
            <a:endParaRPr lang="pt-BR" sz="4800" b="1" dirty="0"/>
          </a:p>
        </p:txBody>
      </p:sp>
      <p:sp>
        <p:nvSpPr>
          <p:cNvPr id="3" name="Subtítulo 2"/>
          <p:cNvSpPr>
            <a:spLocks noGrp="1"/>
          </p:cNvSpPr>
          <p:nvPr>
            <p:ph type="subTitle" idx="1"/>
          </p:nvPr>
        </p:nvSpPr>
        <p:spPr>
          <a:xfrm>
            <a:off x="899592" y="3886200"/>
            <a:ext cx="7416824" cy="1752600"/>
          </a:xfrm>
        </p:spPr>
        <p:txBody>
          <a:bodyPr>
            <a:normAutofit/>
          </a:bodyPr>
          <a:lstStyle/>
          <a:p>
            <a:pPr algn="r"/>
            <a:r>
              <a:rPr lang="pt-BR" sz="4000" b="1" dirty="0" smtClean="0">
                <a:solidFill>
                  <a:schemeClr val="tx1"/>
                </a:solidFill>
                <a:latin typeface="Freestyle Script" pitchFamily="66" charset="0"/>
              </a:rPr>
              <a:t>Profa. Dra. Zelma Madeira </a:t>
            </a:r>
          </a:p>
          <a:p>
            <a:pPr algn="r"/>
            <a:r>
              <a:rPr lang="pt-BR" sz="2800" dirty="0" smtClean="0">
                <a:solidFill>
                  <a:schemeClr val="tx1"/>
                </a:solidFill>
              </a:rPr>
              <a:t>CEPPIR- Coordenadoria Especial de politicas publicas para promoção da igualdade racial</a:t>
            </a:r>
            <a:endParaRPr lang="pt-BR" sz="2800" dirty="0">
              <a:solidFill>
                <a:schemeClr val="tx1"/>
              </a:solidFill>
            </a:endParaRPr>
          </a:p>
        </p:txBody>
      </p:sp>
    </p:spTree>
    <p:extLst>
      <p:ext uri="{BB962C8B-B14F-4D97-AF65-F5344CB8AC3E}">
        <p14:creationId xmlns:p14="http://schemas.microsoft.com/office/powerpoint/2010/main" val="2307742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490" y="404664"/>
            <a:ext cx="7024744" cy="792088"/>
          </a:xfrm>
        </p:spPr>
        <p:txBody>
          <a:bodyPr/>
          <a:lstStyle/>
          <a:p>
            <a:pPr algn="ctr"/>
            <a:r>
              <a:rPr lang="pt-BR" b="1" dirty="0" smtClean="0"/>
              <a:t>Universidade brasileira </a:t>
            </a:r>
            <a:endParaRPr lang="pt-BR" b="1" dirty="0"/>
          </a:p>
        </p:txBody>
      </p:sp>
      <p:sp>
        <p:nvSpPr>
          <p:cNvPr id="3" name="Espaço Reservado para Conteúdo 2"/>
          <p:cNvSpPr>
            <a:spLocks noGrp="1"/>
          </p:cNvSpPr>
          <p:nvPr>
            <p:ph idx="1"/>
          </p:nvPr>
        </p:nvSpPr>
        <p:spPr>
          <a:xfrm>
            <a:off x="3707904" y="1268760"/>
            <a:ext cx="4608512" cy="5589240"/>
          </a:xfrm>
        </p:spPr>
        <p:txBody>
          <a:bodyPr>
            <a:normAutofit lnSpcReduction="10000"/>
          </a:bodyPr>
          <a:lstStyle/>
          <a:p>
            <a:pPr algn="just"/>
            <a:r>
              <a:rPr lang="pt-BR" dirty="0" smtClean="0">
                <a:solidFill>
                  <a:schemeClr val="tx1"/>
                </a:solidFill>
              </a:rPr>
              <a:t>Universidade para Rita </a:t>
            </a:r>
            <a:r>
              <a:rPr lang="pt-BR" dirty="0" err="1" smtClean="0">
                <a:solidFill>
                  <a:schemeClr val="tx1"/>
                </a:solidFill>
              </a:rPr>
              <a:t>Segato</a:t>
            </a:r>
            <a:r>
              <a:rPr lang="pt-BR" dirty="0" smtClean="0">
                <a:solidFill>
                  <a:schemeClr val="tx1"/>
                </a:solidFill>
              </a:rPr>
              <a:t> (2015) caracteriza-se pelo colonialismo, voltada para as elites e desconhece a pluralidade cultural e </a:t>
            </a:r>
            <a:r>
              <a:rPr lang="pt-BR" dirty="0">
                <a:solidFill>
                  <a:schemeClr val="tx1"/>
                </a:solidFill>
              </a:rPr>
              <a:t>é</a:t>
            </a:r>
            <a:r>
              <a:rPr lang="pt-BR" dirty="0" smtClean="0">
                <a:solidFill>
                  <a:schemeClr val="tx1"/>
                </a:solidFill>
              </a:rPr>
              <a:t>tnica da nossa sociedade </a:t>
            </a:r>
          </a:p>
          <a:p>
            <a:pPr algn="just"/>
            <a:r>
              <a:rPr lang="pt-BR" dirty="0" smtClean="0">
                <a:solidFill>
                  <a:schemeClr val="tx1"/>
                </a:solidFill>
              </a:rPr>
              <a:t>Hegemonia =  </a:t>
            </a:r>
            <a:r>
              <a:rPr lang="pt-BR" dirty="0" err="1" smtClean="0">
                <a:solidFill>
                  <a:schemeClr val="tx1"/>
                </a:solidFill>
              </a:rPr>
              <a:t>Eurocentrismo</a:t>
            </a:r>
            <a:r>
              <a:rPr lang="pt-BR" dirty="0" smtClean="0">
                <a:solidFill>
                  <a:schemeClr val="tx1"/>
                </a:solidFill>
              </a:rPr>
              <a:t> e racismo epistêmico</a:t>
            </a:r>
          </a:p>
          <a:p>
            <a:pPr algn="just"/>
            <a:r>
              <a:rPr lang="pt-BR" dirty="0" smtClean="0">
                <a:solidFill>
                  <a:schemeClr val="tx1"/>
                </a:solidFill>
              </a:rPr>
              <a:t>Projeto multicultural de desrespeito aos diferentes povos, indígenas, mulheres, população negra e outros</a:t>
            </a:r>
          </a:p>
          <a:p>
            <a:pPr algn="just"/>
            <a:r>
              <a:rPr lang="pt-BR" dirty="0" smtClean="0">
                <a:solidFill>
                  <a:schemeClr val="tx1"/>
                </a:solidFill>
              </a:rPr>
              <a:t>Sujeitos específicos X sujeito universal – homem , branco , heterossexual e rico. </a:t>
            </a:r>
          </a:p>
          <a:p>
            <a:pPr algn="just"/>
            <a:r>
              <a:rPr lang="pt-BR" dirty="0" smtClean="0">
                <a:solidFill>
                  <a:schemeClr val="tx1"/>
                </a:solidFill>
              </a:rPr>
              <a:t>Considerados incapacitados para produzir e proferir um discurso de saber para todos.</a:t>
            </a:r>
          </a:p>
        </p:txBody>
      </p:sp>
      <p:pic>
        <p:nvPicPr>
          <p:cNvPr id="4" name="Picture 6" descr="http://24.media.tumblr.com/tumblr_lfljbxx9KV1qd382lo1_500.jpg"/>
          <p:cNvPicPr>
            <a:picLocks noChangeAspect="1" noChangeArrowheads="1"/>
          </p:cNvPicPr>
          <p:nvPr/>
        </p:nvPicPr>
        <p:blipFill rotWithShape="1">
          <a:blip r:embed="rId2">
            <a:extLst>
              <a:ext uri="{28A0092B-C50C-407E-A947-70E740481C1C}">
                <a14:useLocalDpi xmlns:a14="http://schemas.microsoft.com/office/drawing/2010/main" val="0"/>
              </a:ext>
            </a:extLst>
          </a:blip>
          <a:srcRect r="10674"/>
          <a:stretch/>
        </p:blipFill>
        <p:spPr bwMode="auto">
          <a:xfrm>
            <a:off x="251520" y="1556792"/>
            <a:ext cx="3240360" cy="46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06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a:xfrm>
            <a:off x="539552" y="2882400"/>
            <a:ext cx="7848871" cy="2202784"/>
          </a:xfrm>
        </p:spPr>
        <p:txBody>
          <a:bodyPr>
            <a:noAutofit/>
          </a:bodyPr>
          <a:lstStyle/>
          <a:p>
            <a:r>
              <a:rPr lang="pt-BR" sz="3600" b="1" dirty="0" smtClean="0">
                <a:solidFill>
                  <a:srgbClr val="0070C0"/>
                </a:solidFill>
              </a:rPr>
              <a:t>DESIGUALDADES  SOCIAIS , ECONOMICAS , CULTURAIS , RACIAIS ...</a:t>
            </a:r>
            <a:endParaRPr lang="pt-BR" sz="3600" b="1" dirty="0">
              <a:solidFill>
                <a:srgbClr val="0070C0"/>
              </a:solidFill>
            </a:endParaRPr>
          </a:p>
        </p:txBody>
      </p:sp>
    </p:spTree>
    <p:extLst>
      <p:ext uri="{BB962C8B-B14F-4D97-AF65-F5344CB8AC3E}">
        <p14:creationId xmlns:p14="http://schemas.microsoft.com/office/powerpoint/2010/main" val="2680759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a:xfrm>
            <a:off x="251521" y="2564904"/>
            <a:ext cx="8136904" cy="3960440"/>
          </a:xfrm>
        </p:spPr>
        <p:txBody>
          <a:bodyPr>
            <a:normAutofit/>
          </a:bodyPr>
          <a:lstStyle/>
          <a:p>
            <a:r>
              <a:rPr lang="pt-BR" sz="2400" dirty="0"/>
              <a:t>No Brasil, pelo decreto nº 1.331/1854, negros e negras não poderiam ser admitidos na escola. Segundo o decreto nº 7031/ 1878, estes só poderiam estudar no período noturno. Verifica-se que o país legitimou leis que proibiam e dificultavam o acesso da população negra na instituição escolar em qualquer nível de ensino. A análise sobre os dados da escolaridade deste segmento se explica também ao levar em conta esse passado excludente e as formas reeditadas de exclusão imersas nas instituições sociais (BRASIL, 2005).</a:t>
            </a:r>
          </a:p>
          <a:p>
            <a:endParaRPr lang="pt-BR" dirty="0"/>
          </a:p>
        </p:txBody>
      </p:sp>
    </p:spTree>
    <p:extLst>
      <p:ext uri="{BB962C8B-B14F-4D97-AF65-F5344CB8AC3E}">
        <p14:creationId xmlns:p14="http://schemas.microsoft.com/office/powerpoint/2010/main" val="228668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a:solidFill>
                  <a:srgbClr val="0070C0"/>
                </a:solidFill>
              </a:rPr>
              <a:t>PERFIL DOS EXTREMAMENTE  POBRES NO BRASIL</a:t>
            </a:r>
          </a:p>
        </p:txBody>
      </p:sp>
      <p:sp>
        <p:nvSpPr>
          <p:cNvPr id="3" name="Espaço Reservado para Conteúdo 2"/>
          <p:cNvSpPr>
            <a:spLocks noGrp="1"/>
          </p:cNvSpPr>
          <p:nvPr>
            <p:ph idx="1"/>
          </p:nvPr>
        </p:nvSpPr>
        <p:spPr>
          <a:xfrm>
            <a:off x="395537" y="1443836"/>
            <a:ext cx="7128792" cy="4682328"/>
          </a:xfrm>
        </p:spPr>
        <p:txBody>
          <a:bodyPr>
            <a:normAutofit lnSpcReduction="10000"/>
          </a:bodyPr>
          <a:lstStyle/>
          <a:p>
            <a:pPr lvl="0"/>
            <a:r>
              <a:rPr lang="pt-BR" dirty="0">
                <a:solidFill>
                  <a:schemeClr val="tx1"/>
                </a:solidFill>
              </a:rPr>
              <a:t>59% estão concentrados na Região Nordeste - 9,6 milhões de pessoas; </a:t>
            </a:r>
          </a:p>
          <a:p>
            <a:pPr lvl="0"/>
            <a:r>
              <a:rPr lang="pt-BR" dirty="0">
                <a:solidFill>
                  <a:schemeClr val="tx1"/>
                </a:solidFill>
              </a:rPr>
              <a:t>Do total de brasileiros residentes no campo, um em cada quatro se encontra em extrema pobreza (25,5%);</a:t>
            </a:r>
          </a:p>
          <a:p>
            <a:pPr lvl="0"/>
            <a:r>
              <a:rPr lang="pt-BR" dirty="0">
                <a:solidFill>
                  <a:schemeClr val="tx1"/>
                </a:solidFill>
              </a:rPr>
              <a:t> 51% tem até 19 anos de idade;</a:t>
            </a:r>
          </a:p>
          <a:p>
            <a:pPr lvl="0"/>
            <a:r>
              <a:rPr lang="pt-BR" dirty="0">
                <a:solidFill>
                  <a:schemeClr val="tx1"/>
                </a:solidFill>
              </a:rPr>
              <a:t> 40% tem até 14 anos de idade; </a:t>
            </a:r>
          </a:p>
          <a:p>
            <a:pPr lvl="0"/>
            <a:r>
              <a:rPr lang="pt-BR" dirty="0">
                <a:solidFill>
                  <a:schemeClr val="tx1"/>
                </a:solidFill>
              </a:rPr>
              <a:t>53% dos domicílios não estão ligados à rede geral de esgoto pluvial ou fossa séptica;</a:t>
            </a:r>
          </a:p>
          <a:p>
            <a:pPr lvl="0"/>
            <a:r>
              <a:rPr lang="pt-BR" dirty="0">
                <a:solidFill>
                  <a:schemeClr val="tx1"/>
                </a:solidFill>
              </a:rPr>
              <a:t>48% dos domicílios rurais em extrema pobreza não estão ligados à rede geral de distribuição de água e não têm poço ou nascente na propriedade; </a:t>
            </a:r>
          </a:p>
          <a:p>
            <a:pPr lvl="0"/>
            <a:r>
              <a:rPr lang="pt-BR" dirty="0">
                <a:solidFill>
                  <a:schemeClr val="tx1"/>
                </a:solidFill>
              </a:rPr>
              <a:t>71% são negros (pretos e pardos); </a:t>
            </a:r>
          </a:p>
          <a:p>
            <a:pPr lvl="0"/>
            <a:r>
              <a:rPr lang="pt-BR" dirty="0">
                <a:solidFill>
                  <a:schemeClr val="tx1"/>
                </a:solidFill>
              </a:rPr>
              <a:t>26% são analfabetos (15 anos ou mais).</a:t>
            </a:r>
          </a:p>
          <a:p>
            <a:endParaRPr lang="pt-BR" dirty="0"/>
          </a:p>
        </p:txBody>
      </p:sp>
    </p:spTree>
    <p:extLst>
      <p:ext uri="{BB962C8B-B14F-4D97-AF65-F5344CB8AC3E}">
        <p14:creationId xmlns:p14="http://schemas.microsoft.com/office/powerpoint/2010/main" val="1929471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a:xfrm>
            <a:off x="971601" y="2492896"/>
            <a:ext cx="7344816" cy="3672408"/>
          </a:xfrm>
        </p:spPr>
        <p:txBody>
          <a:bodyPr>
            <a:normAutofit lnSpcReduction="10000"/>
          </a:bodyPr>
          <a:lstStyle/>
          <a:p>
            <a:pPr algn="l"/>
            <a:r>
              <a:rPr lang="pt-BR" dirty="0"/>
              <a:t> </a:t>
            </a:r>
            <a:r>
              <a:rPr lang="pt-BR" sz="2400" dirty="0" smtClean="0"/>
              <a:t>A cada 23 minutos morre um jovem negro no Brasil afirma a CPI Assassinato   de jovens /2016</a:t>
            </a:r>
          </a:p>
          <a:p>
            <a:pPr algn="l"/>
            <a:r>
              <a:rPr lang="pt-BR" sz="2400" dirty="0" smtClean="0"/>
              <a:t>Frente de ação </a:t>
            </a:r>
          </a:p>
          <a:p>
            <a:pPr algn="l"/>
            <a:r>
              <a:rPr lang="pt-BR" sz="2400" dirty="0" smtClean="0"/>
              <a:t>1- Transparência de dados sobre segurança pública e violência</a:t>
            </a:r>
          </a:p>
          <a:p>
            <a:pPr algn="l"/>
            <a:r>
              <a:rPr lang="pt-BR" sz="2400" dirty="0" smtClean="0"/>
              <a:t>2-Fim dos autos de resistência – </a:t>
            </a:r>
            <a:r>
              <a:rPr lang="pt-BR" sz="2400" dirty="0"/>
              <a:t>termo utilizado por policiais que alegam estar se defendendo ao matar um suspeito</a:t>
            </a:r>
            <a:endParaRPr lang="pt-BR" sz="2400" dirty="0" smtClean="0"/>
          </a:p>
          <a:p>
            <a:pPr algn="l"/>
            <a:r>
              <a:rPr lang="pt-BR" sz="2400" dirty="0" smtClean="0"/>
              <a:t>3- Implantação de um Plano Nacional de Redução de homicídios de jovens </a:t>
            </a:r>
          </a:p>
          <a:p>
            <a:endParaRPr lang="pt-BR" dirty="0"/>
          </a:p>
        </p:txBody>
      </p:sp>
    </p:spTree>
    <p:extLst>
      <p:ext uri="{BB962C8B-B14F-4D97-AF65-F5344CB8AC3E}">
        <p14:creationId xmlns:p14="http://schemas.microsoft.com/office/powerpoint/2010/main" val="311650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b="1" dirty="0" smtClean="0"/>
              <a:t>Realidade educacional no Brasil  </a:t>
            </a:r>
            <a:endParaRPr lang="pt-BR" sz="3200" b="1" dirty="0"/>
          </a:p>
        </p:txBody>
      </p:sp>
      <p:sp>
        <p:nvSpPr>
          <p:cNvPr id="3" name="Espaço Reservado para Conteúdo 2"/>
          <p:cNvSpPr>
            <a:spLocks noGrp="1"/>
          </p:cNvSpPr>
          <p:nvPr>
            <p:ph idx="1"/>
          </p:nvPr>
        </p:nvSpPr>
        <p:spPr>
          <a:xfrm>
            <a:off x="107504" y="1340768"/>
            <a:ext cx="5256584" cy="5060032"/>
          </a:xfrm>
        </p:spPr>
        <p:txBody>
          <a:bodyPr>
            <a:normAutofit fontScale="92500"/>
          </a:bodyPr>
          <a:lstStyle/>
          <a:p>
            <a:r>
              <a:rPr lang="pt-BR" dirty="0"/>
              <a:t>Em 2004, a parcela de jovens de 18 a 24 anos no Ensino Superior era de 32,9% e cresceu para 58,5% em </a:t>
            </a:r>
            <a:r>
              <a:rPr lang="pt-BR" dirty="0" smtClean="0"/>
              <a:t>2014</a:t>
            </a:r>
          </a:p>
          <a:p>
            <a:r>
              <a:rPr lang="pt-BR" dirty="0"/>
              <a:t>A alta no percentual de estudantes cursando nível superior foi registrada em todas as regiões brasileiras, que continuam a apresentar patamares desiguais. </a:t>
            </a:r>
            <a:endParaRPr lang="pt-BR" dirty="0" smtClean="0"/>
          </a:p>
          <a:p>
            <a:r>
              <a:rPr lang="pt-BR" dirty="0" smtClean="0"/>
              <a:t>No </a:t>
            </a:r>
            <a:r>
              <a:rPr lang="pt-BR" dirty="0"/>
              <a:t>Sul, a proporção subiu de 50,5% para 72,2% no período </a:t>
            </a:r>
            <a:r>
              <a:rPr lang="pt-BR" dirty="0" smtClean="0"/>
              <a:t>pesquisado</a:t>
            </a:r>
          </a:p>
          <a:p>
            <a:r>
              <a:rPr lang="pt-BR" dirty="0" smtClean="0"/>
              <a:t>Norte</a:t>
            </a:r>
            <a:r>
              <a:rPr lang="pt-BR" dirty="0"/>
              <a:t>, o percentual subiu de 17,6% para 40,2%. </a:t>
            </a:r>
            <a:endParaRPr lang="pt-BR" dirty="0" smtClean="0"/>
          </a:p>
          <a:p>
            <a:r>
              <a:rPr lang="pt-BR" dirty="0" smtClean="0"/>
              <a:t>O </a:t>
            </a:r>
            <a:r>
              <a:rPr lang="pt-BR" dirty="0"/>
              <a:t>maior crescimento, de 29,1 pontos percentuais, foi verificado no Nordeste, onde a proporção passou de 16,4% para 45,5</a:t>
            </a:r>
            <a:r>
              <a:rPr lang="pt-BR" dirty="0" smtClean="0"/>
              <a:t>%.</a:t>
            </a:r>
          </a:p>
        </p:txBody>
      </p:sp>
      <p:pic>
        <p:nvPicPr>
          <p:cNvPr id="3074" name="Picture 2" descr="http://imagem.vermelho.org.br/biblioteca/29-11_selecao-universidade-das-quebradas-2012-680x300219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5" y="1268760"/>
            <a:ext cx="3695727"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821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b="1" dirty="0" smtClean="0"/>
              <a:t>Realidade educacional no Brasil  </a:t>
            </a:r>
            <a:endParaRPr lang="pt-BR" sz="3200" b="1" dirty="0"/>
          </a:p>
        </p:txBody>
      </p:sp>
      <p:sp>
        <p:nvSpPr>
          <p:cNvPr id="3" name="Espaço Reservado para Conteúdo 2"/>
          <p:cNvSpPr>
            <a:spLocks noGrp="1"/>
          </p:cNvSpPr>
          <p:nvPr>
            <p:ph idx="1"/>
          </p:nvPr>
        </p:nvSpPr>
        <p:spPr>
          <a:xfrm>
            <a:off x="3131840" y="1340768"/>
            <a:ext cx="5256584" cy="5060032"/>
          </a:xfrm>
        </p:spPr>
        <p:txBody>
          <a:bodyPr>
            <a:normAutofit/>
          </a:bodyPr>
          <a:lstStyle/>
          <a:p>
            <a:r>
              <a:rPr lang="pt-BR" dirty="0" smtClean="0"/>
              <a:t>Em </a:t>
            </a:r>
            <a:r>
              <a:rPr lang="pt-BR" dirty="0"/>
              <a:t>2004, 16,7% dos estudantes pretos e pardos com 18 a 24 anos frequentavam o ensino superior, segundo a pesquisa, número que cresceu para 45,5% em 2014. Para a população branca, essa proporção passou de 47,2%, em 2004; para 71,4%, em </a:t>
            </a:r>
            <a:r>
              <a:rPr lang="pt-BR" dirty="0" smtClean="0"/>
              <a:t>2014</a:t>
            </a:r>
          </a:p>
          <a:p>
            <a:r>
              <a:rPr lang="pt-BR" dirty="0"/>
              <a:t>Em 2004, na rede pública, 1,2% dos estudantes de nível superior pertenciam ao quinto mais pobre de rendimento domiciliar </a:t>
            </a:r>
            <a:r>
              <a:rPr lang="pt-BR" i="1" dirty="0"/>
              <a:t>per capita</a:t>
            </a:r>
            <a:r>
              <a:rPr lang="pt-BR" dirty="0"/>
              <a:t>, passando a 7,6% em 2014. Na rede privada, essa proporção passou de 0,6% para 3,4%.</a:t>
            </a:r>
          </a:p>
        </p:txBody>
      </p:sp>
      <p:sp>
        <p:nvSpPr>
          <p:cNvPr id="4" name="AutoShape 2" descr="Resultado de imagem para jovens negros e indigenas na  universida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4" descr="data:image/jpeg;base64,/9j/4AAQSkZJRgABAQAAAQABAAD/2wCEAAkGBxMTEhUTExIVFhUXGBoaGBcXGBgYHRgYGhgXFxcYFh0YHSggGB4lHRcXITEhJSkrLi4uGB8zODMtNygtLisBCgoKDg0OGxAQGy8mICUtLS8vLS0tLS0tLS0tLS0tLS0tLS0tLS0tLS0tLS0tLS0tLS0tLS0tLS0tLS0tLS0tLf/AABEIALwBDAMBIgACEQEDEQH/xAAcAAACAgMBAQAAAAAAAAAAAAAFBgMEAQIHAAj/xABBEAABAgQEAwYEAwQJBQEAAAABAhEAAwQhBRIxQQZRYRMicYGRsTKhwdFCUvAHFCNiFjNTcoKSssLhFUOi0uIk/8QAGgEAAgMBAQAAAAAAAAAAAAAAAwQBAgUABv/EAC0RAAICAQQBBAAGAQUAAAAAAAECAAMRBBIhMUEFEyJRFDJhcZGhIxUzgbHw/9oADAMBAAIRAxEAPwCXgihlU0gTCkiYsAksSW5DkIZpWLIUCoEsNXBHvA6RJlzkAKzAtqC0TSaSnkoVLKrKF3PtCD8zURSOBFzimegqkz0hSTnykkM6VOPdonkKt5xX4woZMqjXlclaksSTa72j2FreUg8wPaFrV4BEoe+YSlq70ZB94jl/FG6f90BnSOqqRLSpZ0SCYXuH8HNYrtZyu6TZI3ifjGY0nL+ZV/K8U+Ga9aZXczW/KkE/OGq1whIkAgtgxrquDaYJdIKCNFBRDdYGYdWqTNVImkFQHdV+ZP3gqmZMmyQJpCFC4KuXUc4H8T4GtNOKjODOld5wGBTuPS/lFSM8GEZeMgQgg90xuTr5QA4fxYzUlKhfc2+UHCdfKAMpU4MoDmSJ0842Vt5Rog284kVt5RE6YTr6xgmwjZIv6xqRYfrnHTpss38jEatvCJpgv5REvbwjp0hxGo7OXMmD8CCfMB45RTSVTVKKi6jck8zHWqmSFpWg6KSQfMNHNcNoJiVqdJypJBLcrQ3piAp+4JxkjMkp+H3DmYnwETqw1CA6HzpuFciLiN0VxCgDLSx6nN48o9iK5mZnKUhu6Czvv1gjFicSQqgZjuhbhJ5sflGUH2MVcNmky0EhjYegAiyj6GM49wk22ESTdT4Ro1hEk3U+EdJkS/oI3CdYwv6CNt1RE6RN7iNG08Yl+8agfDEyJGkXMQtp5xYQLmIjt4GJnSqBr4RsgWjIGvhGyNI4SDAWEcZhCUpmIVZhmF/NoYpeIfvKc0spUAdgHHi8IVHgMxcemyailVnFvA6jrGoyqejKJY6/mHEPceV38NEpR77hRA5Cwf1i7gK3kIeOfTKgzJilLJJVuYeMCnOkDkA4+UL3ptQCcrbmJh1Cu9EgPvEKD3o3SrTxhUQkXOOAeySRsq/nEfAGJCW6CzkuOsFcfUnsJmYOGPrtCHhM1iTnYpKCOrnKb+bt0hyn5VkQZO1wZ1WvqwtSSEgkaHVvAGN66oPYqRNUO+CLkWezFvGFxImWL+YiDFZClSJhJJITm9L/AEgRAOBGWbiacG0S0CaVhiDlHlq3yhofXygFwspXYKKi7qJB8WJ+cGn18oHbkucwCdSdGnnEqtR5RChVvOJVajygctPJ19Y1V8I/XOB2M4yinAJuog5U876nkITqjiKes/GUh7BNm+pgqUs3MqzgTokzXyiKYNPCFCj4omJ/rBmGj2B+UNFLVJmpSpBcEfPlEPWV7kqwMsDU+H0hJq5CpMy5L6OCRmGrk7w9ypKlKypSVE7CIsawJfZKCwASGTuX28IJSrHocSCwHcUpMmWzpSSrYG7HcxLKr0zCkBBBSCHLbG0CjUlLgFjpEYnpdu8/MkN5AQbYT3Lbx4jhhaiUA/zGLaPpF/hHCEVNMhaFZFJUpKgzuQddbRcm8LT0uQEqtsW+RaFXocHOJX3FgcCwiSbqfD6xmop1oYLSUnkRGJpufCAkYlpGvX0jcDWNFm/pG6T8XnETpp9/pHgPh84z949+XzjpM1RqYibTwMTI1MRHbwiwkSuRr4RlIjCtDGUxwnQRS16Phe/gREGI1aFAoYn9dYwnCkoUFqUwtqdBFz/p8lUxSwpwC7fSHG2g5lsNjqIPZ5SxGhPu0OXALLXOlr2SFJPV2tAbHKMmb3QbjNpzJvDbwFQ5JSlEd5R16DTyglzg1wFaEPLaR3ozm94zMDTDAfHapk5QdSX8IWpqNjhRCNxIsWqkzEKls4Nn+oha/wCkAF38osIqmLROmvSmy38WtHoqtNVWuAIuTuPMP4XVlUsPqLGLhIUhQIsQQfSBGC1KCsJeytDs/WDWKrl08vvKAUqyQS0Y92nK3bB56jasCuYsypykJYFgAIuyMRW91Eu1oDzKtyUoDnmfh8esWaFevS3paN32kbsAxTd9Rvo6jMkHreLRmXHlADC5zKbY+8GQbiPOaun2rSo6h1OREHEVKqKpSXuVlIvYAEj2ENdDwPLKe/OUVdMoHzvAOjwpaa1ye6VKWCNwDp43hj/fZ/aBI7RnvYBIHuYKxPAX6k1oOdwlk8I0oFgokhnct4xU/Z9hgNZOp1rORAzZfzXDNysQ8W8coZudOQZxlDXI110i5gFEuXUpnMMykdmoXs9wf/FvOK1EbsNzmWuTj4jqdDlykoshKUjoG+e8UMXpxMA5DMfNmiAVym8DeLsualYvYG3nD2MRCcGxSiMuauUtwpJseaT8J9IpSqdIuS8dD/abhSRMlTdFEFJP91iH9TCxhuD9tMRLBust4Dc+QvCz53YEZUAjJj5+yFChTrJ0VMJHoAfaH0TGgBRpRRyUpQmwIAD3vqT6PBWVPChmG94Y244ixOTmWpktCwygFDkQ8KPFGEIlDtEGxLFPLexhmYAu3ePt1gPxEkrkLPJj87/WA31hkMvWxBiepV/SJEnWIFG/pEiDrGRHJn7n2jwPw+Bj33PtGAfh8DHSJlG8RH6RKg/FERPtEzpXVoY8mMK0MZCosJxgJdYWax+fy3jRVYUpN+6Ll05frFEJUnQxHiIUqUoAbaCHsDqSzHGZY4bqEnOpYzO5APibQz4fi6JaGykqOwHOFfBJYEsHdzBIzGD7nSCtSrHJlEJAhOXUlcwkhrWGsLuMv2irv+tIKU3eUUk7WPUMY0XR5gZwOcOyx+VQt6HnFUf2LNyidjdwYoTJnegoJYUGiji0kBboFgQ/IPBrh3D1z1BIsB8R5D7xrVahWUueoDad22a4dgs9av4AcpL3+HzeM49TT0zAKiWpgAkK28zzvD5VVcmikEFaUljlDh1HoNTAnAuIhMCjMmSksCbzEpUORSDv7dYQ/FO9m8LwP5hWRVXGeYoGSwbSDPBFCiYtfaXyt3eb7npFPiHGZMzvIBMwqIUXsQNF6akexijgOOinm9oUFQOqczOL7taGbr99RCcGCUqGBM6VjdAgoACQAkgjLZmLwMe4ghh3GWHT0kTQuQrqXBHQj2Z4I4RhNJUpEyTOWUubHK9raaiMf8PZ5hmvQ9ReEsAhT32HLm3jFvtrFyB1Mex2j7GdkAOUjuk/PzeKiJeewPe3SSA/VMdgjgxhLNwzLuErUtZeY4CbqIZKevnBimkGWklRBKluCOSRY+8LVTg9TMl9kiX2aZiklSyq4ALkltS1oaq1YSEJBcJT7AC8WQf5BItPwMmWQSevvEmHzA5lq0NvtAGpxIJUgg6qCfI2ETT65KFAlX3tGjkeZmgZ6knHlMV0zqHelKBJ5pLjN8xArgKgCSqpXZIGVJP/AJEegHrB7GuIqdMkLUtJUUkBOruLhQ5Rx/FeIFrV3Sw5JcD/AIgOBv3QgY7ds7HPr5a1pzLQkbOoeZN4NUSkBLhaSByIMfNSqtSiXJiVGILT8KiD0t6trBNxg8CfRMqd2iief+nYCIeI1lNOpuTepAPoI45gXHtRTastJ1CiX8i9oepPHMirp1gkpmFIAQeZI+E9Ipafgf2kqORKJ+KN0nWICq8bpNjGNHZI/wBfaPA6eBjRJt5n2jPLwjp0yg/FEZP+mMpV8URLX/piZ00UbGIyqIps2xiHPE4kSiqSNxFrD6BS1BKE5idALmOm/wBEKJRcII6BagPSC+H4dJkgiVLSnmRqfEm8aIoYnkypvXHAi5hfBslEtpqErWrXknoG36wVpOHaVF+xRbdQza+OkXqgAAklTC9/brFRVemSkKmKAzB3e4Gw5k35QxgKItuZjFfjTh2XKQaqSAkIBzoGjGwI5XaFPheSbzCe7oQPxPqCNxHU6qslTZSwClbJJUh+8zOxG8cyT+0GiFv3RQbbT/dAXr3HIhks2cNNqvAqcyqlQWQCCsJsMpGgc6h/eFvDMbNNTqUgfxFqypJuEsASeuohn/p/QEMqjURyIBfxdUKXFuLU08yRSyOxQgKdIADlRF7EvpF0UhSp8yGtBOVlOnppk0mYsKWXck3ijUT+9ltbyjomFdnT03aTbW2Dm9hHMyhUxTJD30EdW27P1K2ptA+5spR5iNTNG8ERw5PLEN6xrO4enpDlI8jF96/cGUb6lOXM9Icf2ecWIopiu1SpUuYkB0s6SC739oSAGN4kSpotiUn0VNqKeslBUtaV2CmB7ycws4/CekJWM4fMll8rp2Wnbx5GCf7Lq8zadQzHusCCSrQWa/d0FoZ51OC59YG1YbuXS1k48RTwbFFlkKL9YJ16glLnN/hYEv4hovqoEJBISl21AAihUd5NjdvSE3X2iDHEf3VIi9PElSgSmeMpe2U+wjaplyiknLUFRs5+X4ebRHjtVXU8vtijPK3XLIUw5qBAblCxM40mzAUhSwdfw/SHTgjMTViDiUcemZVZe9m/E9m6QCKniSfOKiVEuTEAMcJLHJmVKaIyTGpVE1FJKlgRJOBKjk4hGnwCbNRmDNs+8D6WYqWti4IMdEwuelKMhSRlHQ+0JPEUoGfmSls12fkdTygFdpZiDD2VhQCI54RiPaJS+tngug2P63jndDNmpHcUoeFvSJlVkxJutb9VGF20pJODJFv2I/BVvX2jIVp4QtYRjKiQhZzA6K3c84Z6WTnIBUEhrqVpC7VMDthA4xmRBdlRWnL/ANMFVUdOHesR6f8A1ECpNEPirEH0H+6L+xZ9SjWgQFMVrEkhLiL8xGHDWtHkU/eMy67DUhv3seqYsKH+pKXLnmdPmTWumMrrmA5xyOVjCTbMpJ5EkRY/f1/mUf8AEfvDov8A0lfw/wCse8bxtMtIK1MNgLkmEerrQB2i1JAV1DkhmDemv0gTiiyopLkEaFyYglvNStKinTTmdjEOwYSVUoYW/fWOeWcpBcMTbo5uYTxgIIUSTmJLXtrBiiklspLEOC+vQRusEW5QAsU/KZZwG7i3Ow9CSQBp1MHsCw1EylIAcpmOTuGYj10gTVnvFv1aL+FTVSrodJUnvNcEcwDodYuodh3Fqjtck9Q/xN2f7oVqBLWDFmJsC294UeE0DOskgaC/Un7Q32XLVLJbMD5EjXrC+nh0yyQkpW4BvYhtWiK3G0qY5Yh3BhGUKQkOVBopqrZSvhWD6+8ZocKBlKCxqbPdo9SYCEljMOR3YezxTjnMuc+Il45QKlqzfhJtA5BflD1j9MhUspBsNIVcQw3s5aVPdwCPI/aGqrMgZidtWCSJ0b9jkueUzDmAkA/CbkqYXHKwjo01LOITP2QU6U0hW91rNnNgGAs7DfaHWtEEzzF8SovSAWfaDKgokhiza7QtzpjLUH3MLaofERvSnkxgwSelSVSl3SxtzBsodf8AmOU8QYLIl1NRKSGZzLazOM2X0LeUPNLWFCgsbe28AsVws1M2bOCxmfugc0gBzy00jtM+Vx9St6bXz9zmM2xbyiNfKCWL4RMlEhYY357XgdNplpsQ3625wzA5llNASH0hp4ewdBQArXnAOhC0hOYukgt0YsX84acNmACxhO52HEcqRTzL1JKlSO4SGa5UwtoB1hNxxEtE4iXcNrzckw01VSdtOYTmPlCpxAkqm5gFKASMxyswcs4GkdR+bMm/8vEZ+DaaWuWorSD3rQyKwSmWGVKT4tf1hQ4MUQFKJZOjdecHVcSKQ+STmAs6lARVwxc4MlCoQZhqiwWRLLplhxo929YSuPZypSgl2QXIHXfx6eMNUjGlqlleQBQ2BBvteEjigzalBVMmIeWSbJKUpG4drxNSndkyt+NvEUglU1TJClE7QWpOFZ6w7y0jrc/IRZ4ZZpha9vRoacPV3D4xGq1L18LELBhN0VTwoof90EuLBJ+8VzgTWM1QO4KTb5x1LAcNciYWd+6+g6tuYlxHDKNUxRmT5AW9wVMX6jNBtMLnTc57kUtxlxFA0xmBmUrwQT7RQqJU2TsoDkoEe4grNQT+NR9R9bxbRInZbTVZW0KnHoY7AEd90xRn4tzMVFVpScwcQwV+HlSmUhOvxJH2ipX4MopYMbEB+vWLgKBKF2Mmpq0TAM3dVsf1rBSfIJ3AI1iDC6Hs0grHebTl/wAxNNmfrxhJnzNzQ+mbk33/AMQfUYapiQAS72/5i6mjmIllSkasxdOnrpE8oumK0+n7p84vVaVyIHXemV04ZCeTLtTSlnSbxVFWqwKQG3iFKTzMYMh9zFCY5/p5x+b+pvPrJhcJmZUgv+Ee+oi8mqSUgBTka/oQHmqMpWTKlKte+ATfQh4gXWhN3STu0G2hhxMZm2nBMuVk3UQIrqOfOmJSQ0pLDMwA6n+blE0mcZixyEMdOxDW6xBY1wunoS8kM2IZw/EpUtCUJsEgANbTwgtKx/T+I/ixhKTgdQpzKlmYkflKSRvcO+8aLwutTf8AdpzcwhR9oCGGeG5/eUcqDtYdToM/FytGUKSl+Qv7wDk4Yof93Nclzrcu1oTqqqmywStLENYuDfoY1puIJiAF6B2YneCEOezBLZUp4j+jDlbmBVRghk55kuaoKUcxCmyuzWs4JaKMjjefmTLlywVqa3Is9/DWDdZUzFpBmqc8hoD0jiPa5zzLbhbxjiKmLY9MlpJXfQWA+sB6riuUQGpcyua1n2EW+MVDIkblXsIVEU4KkDYqAPmRDVf+RNzf1xE7qwr4ENyySdGQPgHJKr+vOJloUkOg+UHFYeGAawDP529/lFSfhytBpChfJjwTAwIMTis5LJDOQW8dQD84IcMVZndoFpSJo117w0uCbkaR4YMogZUlSnDBIJPXSJzw/VS56Z8uSpiwXom/gT+mhqukWVkqOYhZqDVqArHgj+JeoJCUZ5bBszjziLGaimkJGcqKtkC/VxyjbFFqlKUVgOBt4ONIVJUpU+aH7yid4GtZzkxprBj48y+eLVJKhJkoSkhmW5t1YxB/10TJapUyUnKoh8hKTa9neL1RwjOGgdxtAadgVQksZatW09IuAh6g29zzLGDIymYA7Fm8LwwYeXSRu4ilh/DU9CFTDZgSU+AjSRX9kc+uXvNzIBhTUpvP74gL1IrwZaxni9cjNJk2WBlK/wAo3CBseZhNmGY7kLc3djd9338Ykw8omTx2zlKiSptSdfeHyZWylM8ldgALK0HnG1WlYX5MBBiu5/8AbQsP0gqVUrQl1IUG3HeHqIu4bVGasICwEquCosARdiYrUi6qXrJWR/dMbYnUlSB/+Yg6k5SPm0KlkPmFDD7lauxhUuYpLpUAohhoQPxZn36RfwtcxbrWyUnRP1LxDwth5qFdrMT/AAxZL/iI5cgIe+7ly5QRya0KXOBwJoaIKrB3Gf0ijOVA6ome4gjj0sSy6Xyn5dIXpSlTZqZaO8pRYAavsIAB5npTqkKbhD2GpUo5UJKn2EMVLgJW+ZQQm/NWlyOpaGPhvBE0splMZq9VAPs7DkBFSrBlTpZexOvMvdx4Rm2a3LFUmRrNX7xwvQnlYBIRlJU4OndAezgC1o1XTICVlAQjKD3mDhhvF+oXM7lkkuM7cv5YkmJLKZIBax/MW3brCJ1VjfmaLta7dmc246oQqcFXcoSyudriFI0N7vHaFUgVLCJqUK/MD/t5MYWMQ4JdRMpYA2Sp/eNTS+oqqhH4xF2qB5ijSSgnSCS6rsg4TmVaztr77+kGMM4QmZmUqXbXvOfQXhWx2oCUqUlST/EUCNHSjKEgB3JdyeUP0Wpc+Acyj/BZeq+NaqSoykIRKKSynDrJBchR2YWYAN4wPn8XTVpWJgTmLtMUFrU76JOZkdLQFnVBWorWB0CdEuXZIicS0dnnylnIN9C1jpDq0VISVXuKlmbsw3hOJpqpUyVVT0goAMor+IKdiylF2/lvrs0VqqhP8OULK7VrgkaXdrtaAqkIJDEHnzjoPDlQmZL7QpGdASlR52YH0EL3qEIYdTlr3uMyXBMGTIBWpjMVqeXQRpileADeN8RxBgbwkYnXmarKPh3gCI1rcx5mWpcCQYnXdssAaJBifC8PKpay17ZfFJCve0C5MtioctYdcIkZZSQdw/reNemsYx4mB6lqWrUEdk/9Q5hcozilKPxsfC2phrk4RJlgZ0Zur2+jQO4KosiFzCfiLDwGreJ9oOVM6xEG0mhRRlhmRqPUntA2cDEx2qEBkywnwYQLrpqi4HLfwjIdiHcDTw5eUV87kecaKoF4mc1hbkmJvEYJTO/upI8AEv8AMGFjh2p/joIG/wBDHQcVpQTcWIKSNHB094VMOwc09QA+ZJCmOniD1jG1Q2WMD55notHmypGH7fxHGirLOogDqWgkJ6FaKBhYq8OWq4AI9fCMYHgxlqClhn5W9ozwoxmamTnEPV+JSZYImTAl7M+vlAbFf2ey6hCZlPPIOVxmYpL3DkAEfOJsT4ezTcws5BzA3A3H1hgppuVISNrfr0jR0NSNnMyPU7XTBE5lhuDTKWYsTkALBsSxs2qehfWDC608x8obuKMPE6TmCXmSwSLOVJbvJEKKpclLBWYqa+UBh0vrANTp2Ww5PE2/S9dW2nVQPkM5AHP7xpKJiFzETGdKyEkbp/CYq1neSRztDnjdAJqcyR3xp1HKEircAgWU+/PrGXqaSjj6nm9m1+epbowlCEoAsAwiwmYdgfSFudxmqmzIloztqXZzvtpA5f7VKraWkeKj9ocWkMM5mp+KHgR7GY/gUf8ACftBXB6NIeYqWEkaEhiOsIHD3GtbVThLGRKdVq7xyp+50A+0OK6lbOkv+YMSOVwdX+sZ/qACLsU8mES4uIbWspzFS3BUG6AsAPWF/HkKEp1qCiFku2iToPVosy8TKyS4ACbo3fVwTtAnias/g/DdaVX/ACkZSxjCQMLAIXjbDVDKCUB5hFwXLbl8pJ9IvmQe0crtl+Dz+KBtFUSzJukkZmygXKrXAHi7xeUt5iQUm4NxoByJ8ooQcn/mTKU6XLmIKAoqCVFy+hBfVto0k1EtakrJOpSDcM7O/wAos09YgA5kCWSbJ3V8heKBqznYJQlD2TzLC4YMLecECk5EjMzVTuyM6cpATKSgqKruphbfc2bwjiMycVMC34i5/mZ/aOl8dVi1U85IUWBAIe1lC3yeOY0kkkO2mvnHofSa9tZc98f1Fbzk4EOYRhySxNtiNoOycHlhOUhw7+cCadkDfyDwQk4kFaOf11h1rDCqiz2IYbKWnLkFgwMVeEFzJdSaN3RPSRpdJSkqSoeBEeOIErygHVrDMSeQ2EE8IlkTkTUnKopVrukAkp6EhwDAbc+22fqQQCePEjrsGmE945k8ha/WAK6JEskdm3i/lDdxHxqaWf2YlBaShCkKcB0qDubau48oEK/aevanR/m/+IvVSWUMG4MU1GHbsiKQSe1bYrGnKwhxTOJICUk7C3pGkr9pk4kASEX/AJj/AOkH8J4yUpT1C5cqXuQpSiSdAAB+mjRrbbhZn6rSe8AxPUbqOV2cpCfyhj4/iPrEU5Xr7xtSV8mcP4UxK+gN/Q3jSYnb0jYrIxxMx1IODBs2cy/Mfr0IjKIp1cwdslO5Y+DZgfpF6WH9ItK4kFZLfx1EL+MmyMtilT/RV4Z58q1tRAiupc3qIU1tIsQt5E0PTtS1ThPDTFLUkS3JiZSFzGUghxzFh1i/KokMHDtpEkxIIZiegsI85vnqtxxKFMVj+tmpPIJBPrFlK2Pk9407bKcuYJ/lRc/OB0ypzTFAPoHKi9hf6xremZJPExPV8FBk8jxD1HPc9IV8Z4f/AIpKDMCTcBKAoBySzuIO0h0gkFw/qKBZ3M7Rax9OSV8zfBOJ0Tyy1BCjoNAfP7wL48wtaJa58gPupIuRzUOntHN6LECCxhxwLjGZJZKv4kv8p1HgYwWYN8bBNyygMMrOZYhXqUwHdfVt4hw2SpcwS0pKlKLJTq5NhDxivBaKta51AtI1UaddlJJLnIrTK5ty0gHwqJsmpXMHcWh0uQCUqfvAOCxsR5wY4CEpAKh3YM6PgWBfuckIWn+Ipist+JwwB3A09ecE0r7JBnJIWo91muH5+kUMM4vLZKlOcfmAAPmBY+TReq6IKR2khWZBGgPh+mjy2oNm/wDzef4MfVcDiB6qeovMAAIUnMALEFwfZvOBWO4rnzi4Z7ONC0XMVrAnKEOkEkrc6sNL7XhWqJiVTSuzWtuTcDwgtNW47iOpDNjidDw+oWqXnBTmU3Ztd02e22/pBcVx7TIUkBncOfVhCrg1TKRKcKJJAJY2li1gRtBROIpWvtAr4QQ3MXuBvv6QiyDJ4hAZLW1aSSUgvp4sfvz5dYGz6nkM176GzMm408Q+oisucD3msnQvp0ZnIe3KJJCbgsebCwyAWDHq8HChRKk5gXi+sTLk5comTZgIAckBISStR9RCZhcwZyglnTY9R+jDljVKZgmz7HLJWiWnRn1OrbACEVcjIVgkFpdiL/FlA82UY3NDt9oqO4u5IcGMkuiTMAIN+RJAPpF2ioUiYCQlNhZOgGjnmYW8JnrSlNjbf2gwqZm1SSehb3Ig5BHxh02n5eYUXSS85AUQHdkqsfFojxHFeyKFgd1KgCP5WLxQTUlDhKRfW4PtFKvlTZiFZZSylLEltebPq0VCZOG6nOfjxGHE8PM2mkT50sHu5Q7fCXIA3A+8LGIU0pKVkISGBbx2hv4cV2tAqWtZGV8gIOodvCzQi43OBQW3IEJ0b/cKZ6P9TO1CncCPMCSZpzAOYaeGaVMyaE3U3eL9NPeFVKHWAI6BwRS5So+A18Y2bTtrJEoo3Xouf/COlLh6LdwONCLEeB2i92pTqSRzOo894hlLtFOvq2B6QhRqLK2+JmnqNPXauHEpTp4VWFvwpbzJc/SCtNM7zGNeAsJQEGpmJzKWTlB0AfXkSesOiVJ2A9BYx6E6rbxiYS+nFxnOItS5C1GyFEeERTMOUlQdmJ038+UNS1A7kNClX1a86lDvJfzYQlqtYxrKjjMe03pyI4YnOJJNWBFKfVJTqYqYjiSchIN94ASalS1X0jIVfuapMYZU0MVJASH5XPiYDU0/NNWSXGZhzYW939I0r1KCcyFFKk6HY8wRuII0HC4nIRUyFBCljvSlPlzPfKo6XBsecbOivRBtA/czH1+lssO7OR4EJ06xF5KoAqmLlnItJQRz+mzRt+8PuYNf6jWhwBmKU+mWuMk4izxRQIX/APokXs6wP9XjzgDJqusfQkqhkoFpMseCE/aKuLcNUtTLyzJKQWZKkgJUnwI9tISZA00Eu2ziWFY6uRNTMQbg6cxuD0MF504TZsyalGUTFFTdTrFHiHhKfTVKZOUrCz/DUBZYHsRuIP0XC9Ww/hD/ADo+8AZCOBGUdTyYOmU6/wAJHgY0oMbqKWaCAcp+NB+FQ6cj1hjRw1V/2Y/zo+8TDhupIZUpJ8Vo+8L207wVZYTePBi3xLWiZMPZKACmJ6OATpvFTDaJJSUlYfqC2ha/i0M0/giaq4RlPRaG94hp+DatCnAHQhSPYm8CFVtdPtKOP25ijbjbuPUk4eppqpTFKBLvoLqI5vt9oIlTzEy0JSAv4iSB4/3os4dgU8S8kxQRZrEaOWIZTPeJCJcpkqP9WnvL3IOw8Yxr67FYllP8GOIQeBAVQlAOVAUzkKUWYNbQi51i3nQEZTo7sAHuGvtFWoqcyipgkHQDQCBuI1eVJMadOmCgFhky2JHj1cAjIne3lCv2CHcmxDEeYPuI9WVhUo3gcanmY0kQgYEXdhmFl1QAszdIzIxEpewItYsYComE7W3PKNg4OovFtkrvjbRY4QXOW/IXblB6biqVAkM2nUnpzjm0moP2i5LqilSb9Yo1UItpxOh4fU0kqUe0WpJKiSGUUueRAt6xzPiYS/3laZSgqWVZgQ+4ci/Ikw44ViQXZTX259YjxPhyROOZik80W+RDQCilarS5J5kWrvAxErBqBcxRWlJKU8gT6NHQeG5eVJGUpL/iDHxvBfh3g1CZZ7KoBBOigxSWFi0Ef6JTQXE2WfMj6Qe57H+AHH3FqF23bmEjkzW3j1TRImgg2fcRpVYXOllsuezuh1DzYR5CZg/7cz/Kr7QtsZTxNIlWEa+H6YS5CEAuAG+bxYqEMLRXokKAcasHG2kW1JcXcfraNVc45iowOoLrqnKgnmLeJgGo2aLmMzB2gQDZNz4mB0xdjz0hHUNubAjCDAkK8FTNSqYSQTYN03MC5eCLSo6EbbQVx7iaVSoEoMqYB8PjzhKmcaVB+EpA20Jhj21xiBNuDG6XhClDKWA56+kNVBIEtCUAMEj9PHK6PjmoQoFWRQ5EEQ54FxnJqDkV/DXsCbHwMXRVXqVNm6Ni5aJiWWkKHI/TlAqfwtKJdMxSRysW9YtrNohVMMSyBu5YEjqHDMYegjKai4EVqhTP6/OObcb47PQsJRMKAXfLZ9BrrFhM3bmdA4kraco7GZOSiYQSgn8KgLE8rnfW8cml1uJzFlCJqAQSEuQM5H5S1/NoCKqlbl35xvIqFAuC0QYUDEmncSYnLUUrVMSRqOzFvlECuNK3+2X45EwUp8XnZ0q7RRI5k+DHmIvEJKkLyJ76+8LsXIG5trtEcSeYt/03rP7dX+VEYVxxV/26n6hP2g/xPQS5U4pQnusCxuz8or4RPYiVkQU3UxTv4i+0Bvt9tN2MyyKScSvS8cTWGZRUeeYD5NBOjxdU8OrnBVE2+UJSkANZIdt7xTrv65Q5MB4MPvGZVqhc5GMee8x1K9ssCZaFrHakleV7QZWq0JeJzDnV4w5UMtJtOBNFTmeKy1vFeaomJGsYbxiJky1Jqm7uzRDNV3reUQDWLciUCXMdjHM7JMwmbcdIvSk5tr9d4pTQylR7MQwB2iCJI4hWiqCmY4DjT7w2UNWSwhEQsgWhjwdZsYXtXjMPUYer6+bKlqXJUygHuHBbo4hYR+0Kt/Og/wCBX/tDBVq7sVppgX4n2xyMxfWv7ZB+4LH7R6z80v8Ayq/9obabiOpKkAt3iNju3WBVOMsoqTYlRHkw+8WeHlZpqEm4Ck+8a+mRXr3nzM46hiRidWpwx129Y0xetEtBUddhzO0eRqTCdiFeubMJU3dJAA0EKXWbBxNmtcmalbkkm5LmAnEWLdihx8W3jBcmxhB41nFwOsJ1DLw1rYUwBUValqKlEOS5fV4ykE3YH5RUlmLKksHFj0jQmf3N0zeTH+VX0MTJKTdJIUPw/YxmjSJtlAW3FjDDgWFy1HvAnxijNiXVSYV4Q4qmFSZEwZgbBW48Ye4TMNwyXLmlSQx/WkNaVmL1tuELtI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126" name="Picture 6" descr="http://imagem.vermelho.org.br/biblioteca/cota_para_negros809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646238"/>
            <a:ext cx="3048273" cy="459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332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1840" y="274638"/>
            <a:ext cx="5256584" cy="1143000"/>
          </a:xfrm>
        </p:spPr>
        <p:txBody>
          <a:bodyPr/>
          <a:lstStyle/>
          <a:p>
            <a:r>
              <a:rPr lang="pt-BR" b="1" dirty="0" smtClean="0"/>
              <a:t>Educação Superior</a:t>
            </a:r>
            <a:endParaRPr lang="pt-BR" b="1" dirty="0"/>
          </a:p>
        </p:txBody>
      </p:sp>
      <p:sp>
        <p:nvSpPr>
          <p:cNvPr id="3" name="Espaço Reservado para Conteúdo 2"/>
          <p:cNvSpPr>
            <a:spLocks noGrp="1"/>
          </p:cNvSpPr>
          <p:nvPr>
            <p:ph idx="1"/>
          </p:nvPr>
        </p:nvSpPr>
        <p:spPr>
          <a:xfrm>
            <a:off x="4283968" y="1628800"/>
            <a:ext cx="4608511" cy="4772000"/>
          </a:xfrm>
        </p:spPr>
        <p:txBody>
          <a:bodyPr>
            <a:normAutofit/>
          </a:bodyPr>
          <a:lstStyle/>
          <a:p>
            <a:r>
              <a:rPr lang="pt-BR" sz="2400" dirty="0"/>
              <a:t>De acordo com dados do Censo da Educação Superior 2013 (INEP, 2014), a maior parte das matrículas no ensino superior público federal e estadual permanece concentrada nas universidades (88,1%), seguida dos </a:t>
            </a:r>
            <a:r>
              <a:rPr lang="pt-BR" sz="2400" dirty="0" err="1"/>
              <a:t>IFs</a:t>
            </a:r>
            <a:r>
              <a:rPr lang="pt-BR" sz="2400" dirty="0"/>
              <a:t> e </a:t>
            </a:r>
            <a:r>
              <a:rPr lang="pt-BR" sz="2400" dirty="0" err="1"/>
              <a:t>CEFETs</a:t>
            </a:r>
            <a:r>
              <a:rPr lang="pt-BR" sz="2400" dirty="0"/>
              <a:t> (7,0%) e das faculdades (4,8%). </a:t>
            </a:r>
          </a:p>
        </p:txBody>
      </p:sp>
      <p:pic>
        <p:nvPicPr>
          <p:cNvPr id="6146" name="Picture 2" descr="https://encrypted-tbn2.gstatic.com/images?q=tbn:ANd9GcRZJeo6II_3LwOkYcNhpwrlh9PW8ZFAtmSH52Ms3cyKftHy_azk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79" y="260648"/>
            <a:ext cx="2676525" cy="278509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ytimg.com/vi/M3moY-6LYaw/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212976"/>
            <a:ext cx="2088232" cy="34290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verdinha.com.br/wp-content/uploads/2015/05/ue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4027" y="3212976"/>
            <a:ext cx="1919941"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358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Politicas Públicas </a:t>
            </a:r>
            <a:endParaRPr lang="pt-BR" b="1" dirty="0"/>
          </a:p>
        </p:txBody>
      </p:sp>
      <p:sp>
        <p:nvSpPr>
          <p:cNvPr id="3" name="Espaço Reservado para Conteúdo 2"/>
          <p:cNvSpPr>
            <a:spLocks noGrp="1"/>
          </p:cNvSpPr>
          <p:nvPr>
            <p:ph idx="1"/>
          </p:nvPr>
        </p:nvSpPr>
        <p:spPr/>
        <p:txBody>
          <a:bodyPr/>
          <a:lstStyle/>
          <a:p>
            <a:r>
              <a:rPr lang="pt-BR" sz="2800" dirty="0">
                <a:latin typeface="Garamond" pitchFamily="18" charset="0"/>
              </a:rPr>
              <a:t>Conjunto de ações coletivas para a garantia dos direitos sociais, configurando um compromisso público que </a:t>
            </a:r>
            <a:r>
              <a:rPr lang="pt-BR" sz="2800" dirty="0" smtClean="0">
                <a:latin typeface="Garamond" pitchFamily="18" charset="0"/>
              </a:rPr>
              <a:t>visa </a:t>
            </a:r>
            <a:r>
              <a:rPr lang="pt-BR" sz="2800" dirty="0">
                <a:latin typeface="Garamond" pitchFamily="18" charset="0"/>
              </a:rPr>
              <a:t>dar conta  de determinadas demandas , em diversas áreas .</a:t>
            </a:r>
          </a:p>
          <a:p>
            <a:pPr>
              <a:buNone/>
            </a:pPr>
            <a:endParaRPr lang="pt-BR" sz="2800" dirty="0">
              <a:latin typeface="Garamond" pitchFamily="18" charset="0"/>
            </a:endParaRPr>
          </a:p>
          <a:p>
            <a:r>
              <a:rPr lang="pt-BR" sz="2800" dirty="0">
                <a:latin typeface="Garamond" pitchFamily="18" charset="0"/>
              </a:rPr>
              <a:t> Expressa a transformação daquilo que é do âmbito privado em ações coletivas no espaço público. ( GUARESCHI : 2004)</a:t>
            </a:r>
          </a:p>
          <a:p>
            <a:endParaRPr lang="pt-BR" dirty="0"/>
          </a:p>
        </p:txBody>
      </p:sp>
    </p:spTree>
    <p:extLst>
      <p:ext uri="{BB962C8B-B14F-4D97-AF65-F5344CB8AC3E}">
        <p14:creationId xmlns:p14="http://schemas.microsoft.com/office/powerpoint/2010/main" val="3022068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1670" y="116633"/>
            <a:ext cx="8085130" cy="1080120"/>
          </a:xfrm>
        </p:spPr>
        <p:txBody>
          <a:bodyPr>
            <a:noAutofit/>
          </a:bodyPr>
          <a:lstStyle/>
          <a:p>
            <a:pPr algn="ctr"/>
            <a:r>
              <a:rPr lang="pt-BR" sz="3200" dirty="0" smtClean="0">
                <a:solidFill>
                  <a:srgbClr val="0070C0"/>
                </a:solidFill>
              </a:rPr>
              <a:t/>
            </a:r>
            <a:br>
              <a:rPr lang="pt-BR" sz="3200" dirty="0" smtClean="0">
                <a:solidFill>
                  <a:srgbClr val="0070C0"/>
                </a:solidFill>
              </a:rPr>
            </a:br>
            <a:r>
              <a:rPr lang="pt-BR" sz="3200" b="1" dirty="0" smtClean="0">
                <a:solidFill>
                  <a:srgbClr val="0070C0"/>
                </a:solidFill>
              </a:rPr>
              <a:t>Segundo </a:t>
            </a:r>
            <a:r>
              <a:rPr lang="pt-BR" sz="3200" b="1" dirty="0">
                <a:solidFill>
                  <a:srgbClr val="0070C0"/>
                </a:solidFill>
              </a:rPr>
              <a:t>Nancy Fraser  se faz necessário  combinar:</a:t>
            </a:r>
            <a:br>
              <a:rPr lang="pt-BR" sz="3200" b="1" dirty="0">
                <a:solidFill>
                  <a:srgbClr val="0070C0"/>
                </a:solidFill>
              </a:rPr>
            </a:br>
            <a:endParaRPr lang="pt-BR" sz="3200" b="1" dirty="0">
              <a:solidFill>
                <a:srgbClr val="0070C0"/>
              </a:solidFill>
            </a:endParaRPr>
          </a:p>
        </p:txBody>
      </p:sp>
      <p:sp>
        <p:nvSpPr>
          <p:cNvPr id="3" name="Espaço Reservado para Conteúdo 2"/>
          <p:cNvSpPr>
            <a:spLocks noGrp="1"/>
          </p:cNvSpPr>
          <p:nvPr>
            <p:ph idx="1"/>
          </p:nvPr>
        </p:nvSpPr>
        <p:spPr>
          <a:xfrm>
            <a:off x="107504" y="1412776"/>
            <a:ext cx="8280920" cy="5184576"/>
          </a:xfrm>
        </p:spPr>
        <p:txBody>
          <a:bodyPr>
            <a:normAutofit fontScale="92500"/>
          </a:bodyPr>
          <a:lstStyle/>
          <a:p>
            <a:r>
              <a:rPr lang="pt-BR" sz="2400" dirty="0" smtClean="0">
                <a:solidFill>
                  <a:schemeClr val="tx1"/>
                </a:solidFill>
              </a:rPr>
              <a:t>A) </a:t>
            </a:r>
            <a:r>
              <a:rPr lang="pt-BR" sz="2400" dirty="0">
                <a:solidFill>
                  <a:schemeClr val="tx1"/>
                </a:solidFill>
              </a:rPr>
              <a:t>a política de redistribuição econômica  material </a:t>
            </a:r>
            <a:r>
              <a:rPr lang="pt-BR" sz="2400" dirty="0" smtClean="0">
                <a:solidFill>
                  <a:schemeClr val="tx1"/>
                </a:solidFill>
              </a:rPr>
              <a:t>- </a:t>
            </a:r>
            <a:r>
              <a:rPr lang="pt-BR" sz="2400" b="1" dirty="0">
                <a:solidFill>
                  <a:schemeClr val="tx1"/>
                </a:solidFill>
              </a:rPr>
              <a:t>perspectiva da redistribuição de recursos</a:t>
            </a:r>
            <a:r>
              <a:rPr lang="pt-BR" sz="2400" dirty="0">
                <a:solidFill>
                  <a:schemeClr val="tx1"/>
                </a:solidFill>
              </a:rPr>
              <a:t> (a busca de igualdade econômica)</a:t>
            </a:r>
            <a:r>
              <a:rPr lang="pt-BR" sz="2400" dirty="0" smtClean="0">
                <a:solidFill>
                  <a:schemeClr val="tx1"/>
                </a:solidFill>
              </a:rPr>
              <a:t>com </a:t>
            </a:r>
            <a:r>
              <a:rPr lang="pt-BR" sz="2400" dirty="0">
                <a:solidFill>
                  <a:schemeClr val="tx1"/>
                </a:solidFill>
              </a:rPr>
              <a:t>a </a:t>
            </a:r>
            <a:endParaRPr lang="pt-BR" sz="2400" dirty="0" smtClean="0">
              <a:solidFill>
                <a:schemeClr val="tx1"/>
              </a:solidFill>
            </a:endParaRPr>
          </a:p>
          <a:p>
            <a:r>
              <a:rPr lang="pt-BR" sz="2400" dirty="0" smtClean="0">
                <a:solidFill>
                  <a:schemeClr val="tx1"/>
                </a:solidFill>
              </a:rPr>
              <a:t>B)de </a:t>
            </a:r>
            <a:r>
              <a:rPr lang="pt-BR" sz="2400" b="1" dirty="0">
                <a:solidFill>
                  <a:schemeClr val="tx1"/>
                </a:solidFill>
              </a:rPr>
              <a:t>reconhecimento da diversidade c</a:t>
            </a:r>
            <a:r>
              <a:rPr lang="pt-BR" sz="2400" dirty="0">
                <a:solidFill>
                  <a:schemeClr val="tx1"/>
                </a:solidFill>
              </a:rPr>
              <a:t>ultural ( politicas de reconhecimento</a:t>
            </a:r>
            <a:r>
              <a:rPr lang="pt-BR" sz="2400" dirty="0" smtClean="0">
                <a:solidFill>
                  <a:schemeClr val="tx1"/>
                </a:solidFill>
              </a:rPr>
              <a:t>).</a:t>
            </a:r>
          </a:p>
          <a:p>
            <a:r>
              <a:rPr lang="pt-BR" sz="2400" dirty="0">
                <a:solidFill>
                  <a:schemeClr val="tx1"/>
                </a:solidFill>
              </a:rPr>
              <a:t>Fraser propõe uma concepção bidimensional de justiça “centrada no princípio da paridade de participação</a:t>
            </a:r>
            <a:r>
              <a:rPr lang="pt-BR" sz="2400" dirty="0" smtClean="0">
                <a:solidFill>
                  <a:schemeClr val="tx1"/>
                </a:solidFill>
              </a:rPr>
              <a:t>”.</a:t>
            </a:r>
          </a:p>
          <a:p>
            <a:r>
              <a:rPr lang="pt-BR" sz="2400" dirty="0" smtClean="0">
                <a:solidFill>
                  <a:schemeClr val="tx1"/>
                </a:solidFill>
              </a:rPr>
              <a:t>Que </a:t>
            </a:r>
            <a:r>
              <a:rPr lang="pt-BR" sz="2400" dirty="0">
                <a:solidFill>
                  <a:schemeClr val="tx1"/>
                </a:solidFill>
              </a:rPr>
              <a:t>a sociedade dê condições para que todos interajam como pares. Para que isso ocorra, são necessárias duas condições: a primeira é a distribuição de recursos materiais para que todos tenham direito à “voz” independente; a segunda condição para a paridade participativa “requer dos modelos institucionalizados valores culturais que expressem o mesmo respeito a todos os participantes e assegurem oportunidades iguais para se alcançar estima social” (FRASER, 2002, </a:t>
            </a:r>
            <a:r>
              <a:rPr lang="pt-BR" sz="2400" dirty="0" smtClean="0">
                <a:solidFill>
                  <a:schemeClr val="tx1"/>
                </a:solidFill>
              </a:rPr>
              <a:t>)</a:t>
            </a:r>
            <a:endParaRPr lang="pt-BR" sz="2400" dirty="0">
              <a:solidFill>
                <a:schemeClr val="tx1"/>
              </a:solidFill>
            </a:endParaRPr>
          </a:p>
        </p:txBody>
      </p:sp>
    </p:spTree>
    <p:extLst>
      <p:ext uri="{BB962C8B-B14F-4D97-AF65-F5344CB8AC3E}">
        <p14:creationId xmlns:p14="http://schemas.microsoft.com/office/powerpoint/2010/main" val="3583189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Diversidade</a:t>
            </a:r>
            <a:endParaRPr lang="en-US" dirty="0">
              <a:solidFill>
                <a:srgbClr val="00B050"/>
              </a:solidFill>
            </a:endParaRPr>
          </a:p>
        </p:txBody>
      </p:sp>
      <p:sp>
        <p:nvSpPr>
          <p:cNvPr id="3" name="Content Placeholder 2"/>
          <p:cNvSpPr>
            <a:spLocks noGrp="1"/>
          </p:cNvSpPr>
          <p:nvPr>
            <p:ph idx="1"/>
          </p:nvPr>
        </p:nvSpPr>
        <p:spPr>
          <a:xfrm>
            <a:off x="907080" y="1600200"/>
            <a:ext cx="7265320" cy="4525963"/>
          </a:xfrm>
        </p:spPr>
        <p:txBody>
          <a:bodyPr>
            <a:normAutofit/>
          </a:bodyPr>
          <a:lstStyle/>
          <a:p>
            <a:pPr algn="just"/>
            <a:r>
              <a:rPr lang="pt-BR" sz="2400" dirty="0">
                <a:solidFill>
                  <a:schemeClr val="tx1"/>
                </a:solidFill>
                <a:latin typeface="Century" pitchFamily="18" charset="0"/>
              </a:rPr>
              <a:t>Modelos analíticos clássicos</a:t>
            </a:r>
          </a:p>
          <a:p>
            <a:pPr algn="just"/>
            <a:r>
              <a:rPr lang="pt-BR" sz="2400" dirty="0">
                <a:solidFill>
                  <a:schemeClr val="tx1"/>
                </a:solidFill>
                <a:latin typeface="Century" pitchFamily="18" charset="0"/>
              </a:rPr>
              <a:t>Vertente do liberalismo “abstrato”</a:t>
            </a:r>
          </a:p>
          <a:p>
            <a:pPr algn="just"/>
            <a:r>
              <a:rPr lang="pt-BR" sz="2400" dirty="0">
                <a:solidFill>
                  <a:schemeClr val="tx1"/>
                </a:solidFill>
                <a:latin typeface="Century" pitchFamily="18" charset="0"/>
              </a:rPr>
              <a:t>Igualdade, liberdade e fraternidade para todos</a:t>
            </a:r>
          </a:p>
          <a:p>
            <a:pPr algn="just"/>
            <a:r>
              <a:rPr lang="pt-BR" sz="2400" dirty="0" smtClean="0">
                <a:solidFill>
                  <a:schemeClr val="tx1"/>
                </a:solidFill>
                <a:latin typeface="Century" pitchFamily="18" charset="0"/>
              </a:rPr>
              <a:t>“Todos </a:t>
            </a:r>
            <a:r>
              <a:rPr lang="pt-BR" sz="2400" dirty="0">
                <a:solidFill>
                  <a:schemeClr val="tx1"/>
                </a:solidFill>
                <a:latin typeface="Century" pitchFamily="18" charset="0"/>
              </a:rPr>
              <a:t>nós somos iguais perante a </a:t>
            </a:r>
            <a:r>
              <a:rPr lang="pt-BR" sz="2400" dirty="0" smtClean="0">
                <a:solidFill>
                  <a:schemeClr val="tx1"/>
                </a:solidFill>
                <a:latin typeface="Century" pitchFamily="18" charset="0"/>
              </a:rPr>
              <a:t>Lei”-  portanto desenvolva </a:t>
            </a:r>
            <a:r>
              <a:rPr lang="pt-BR" sz="2400" dirty="0">
                <a:solidFill>
                  <a:schemeClr val="tx1"/>
                </a:solidFill>
                <a:latin typeface="Century" pitchFamily="18" charset="0"/>
              </a:rPr>
              <a:t>suas capacidades, se esforce</a:t>
            </a:r>
          </a:p>
          <a:p>
            <a:pPr algn="just"/>
            <a:r>
              <a:rPr lang="pt-BR" sz="2400" dirty="0">
                <a:solidFill>
                  <a:schemeClr val="tx1"/>
                </a:solidFill>
                <a:latin typeface="Century" pitchFamily="18" charset="0"/>
              </a:rPr>
              <a:t>Universal cívico homogêneo e não heterogêneo</a:t>
            </a:r>
          </a:p>
          <a:p>
            <a:pPr algn="just"/>
            <a:r>
              <a:rPr lang="pt-BR" sz="2400" dirty="0">
                <a:solidFill>
                  <a:schemeClr val="tx1"/>
                </a:solidFill>
                <a:latin typeface="Century" pitchFamily="18" charset="0"/>
              </a:rPr>
              <a:t>Valor superior é o do masculino, branco, heterossexual, </a:t>
            </a:r>
            <a:r>
              <a:rPr lang="pt-BR" sz="2400" dirty="0" smtClean="0">
                <a:solidFill>
                  <a:schemeClr val="tx1"/>
                </a:solidFill>
                <a:latin typeface="Century" pitchFamily="18" charset="0"/>
              </a:rPr>
              <a:t>adulto.</a:t>
            </a:r>
            <a:endParaRPr lang="pt-BR" sz="2400" dirty="0">
              <a:solidFill>
                <a:schemeClr val="tx1"/>
              </a:solidFill>
              <a:latin typeface="Century" pitchFamily="18" charset="0"/>
            </a:endParaRPr>
          </a:p>
          <a:p>
            <a:endParaRPr lang="en-US" dirty="0" smtClean="0"/>
          </a:p>
          <a:p>
            <a:endParaRPr lang="en-US" dirty="0"/>
          </a:p>
        </p:txBody>
      </p:sp>
    </p:spTree>
    <p:extLst>
      <p:ext uri="{BB962C8B-B14F-4D97-AF65-F5344CB8AC3E}">
        <p14:creationId xmlns:p14="http://schemas.microsoft.com/office/powerpoint/2010/main" val="534604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b="1" dirty="0" smtClean="0"/>
              <a:t>Politicas de promoção da Igualdade Racial </a:t>
            </a:r>
            <a:endParaRPr lang="pt-BR" b="1" dirty="0"/>
          </a:p>
        </p:txBody>
      </p:sp>
      <p:sp>
        <p:nvSpPr>
          <p:cNvPr id="3" name="Espaço Reservado para Conteúdo 2"/>
          <p:cNvSpPr>
            <a:spLocks noGrp="1"/>
          </p:cNvSpPr>
          <p:nvPr>
            <p:ph idx="1"/>
          </p:nvPr>
        </p:nvSpPr>
        <p:spPr/>
        <p:txBody>
          <a:bodyPr>
            <a:normAutofit/>
          </a:bodyPr>
          <a:lstStyle/>
          <a:p>
            <a:pPr algn="ctr"/>
            <a:r>
              <a:rPr lang="pt-BR" sz="3200" dirty="0" smtClean="0">
                <a:solidFill>
                  <a:schemeClr val="tx1"/>
                </a:solidFill>
              </a:rPr>
              <a:t>Politicas de ação Afirmativa</a:t>
            </a:r>
          </a:p>
          <a:p>
            <a:pPr algn="ctr"/>
            <a:endParaRPr lang="pt-BR" sz="3200" dirty="0">
              <a:solidFill>
                <a:schemeClr val="tx1"/>
              </a:solidFill>
            </a:endParaRPr>
          </a:p>
          <a:p>
            <a:pPr algn="ctr"/>
            <a:r>
              <a:rPr lang="pt-BR" sz="3200" dirty="0" smtClean="0">
                <a:solidFill>
                  <a:schemeClr val="tx1"/>
                </a:solidFill>
              </a:rPr>
              <a:t>Politicas valorativas</a:t>
            </a:r>
          </a:p>
          <a:p>
            <a:pPr marL="68580" indent="0" algn="ctr">
              <a:buNone/>
            </a:pPr>
            <a:r>
              <a:rPr lang="pt-BR" sz="3200" dirty="0" smtClean="0">
                <a:solidFill>
                  <a:schemeClr val="tx1"/>
                </a:solidFill>
              </a:rPr>
              <a:t> </a:t>
            </a:r>
          </a:p>
          <a:p>
            <a:pPr algn="ctr"/>
            <a:r>
              <a:rPr lang="pt-BR" sz="3200" dirty="0" smtClean="0">
                <a:solidFill>
                  <a:schemeClr val="tx1"/>
                </a:solidFill>
              </a:rPr>
              <a:t>Politicas Repressivas</a:t>
            </a:r>
            <a:endParaRPr lang="pt-BR" sz="3200" dirty="0">
              <a:solidFill>
                <a:schemeClr val="tx1"/>
              </a:solidFill>
            </a:endParaRPr>
          </a:p>
        </p:txBody>
      </p:sp>
    </p:spTree>
    <p:extLst>
      <p:ext uri="{BB962C8B-B14F-4D97-AF65-F5344CB8AC3E}">
        <p14:creationId xmlns:p14="http://schemas.microsoft.com/office/powerpoint/2010/main" val="3450955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Ações Afirmativas </a:t>
            </a:r>
            <a:endParaRPr lang="pt-BR" b="1" dirty="0"/>
          </a:p>
        </p:txBody>
      </p:sp>
      <p:sp>
        <p:nvSpPr>
          <p:cNvPr id="3" name="Espaço Reservado para Conteúdo 2"/>
          <p:cNvSpPr>
            <a:spLocks noGrp="1"/>
          </p:cNvSpPr>
          <p:nvPr>
            <p:ph idx="1"/>
          </p:nvPr>
        </p:nvSpPr>
        <p:spPr/>
        <p:txBody>
          <a:bodyPr>
            <a:normAutofit/>
          </a:bodyPr>
          <a:lstStyle/>
          <a:p>
            <a:r>
              <a:rPr lang="pt-BR" dirty="0" smtClean="0"/>
              <a:t>São </a:t>
            </a:r>
            <a:r>
              <a:rPr lang="pt-BR" dirty="0"/>
              <a:t>definidas como medidas redistributivas que visam a alocar bens para grupos específicos, isto é, discriminados e vitimados pela exclusão socioeconômica e/ou cultural passada ou presente (FERES JÚNIOR; ZONINSEIN, 2006</a:t>
            </a:r>
            <a:r>
              <a:rPr lang="pt-BR" dirty="0" smtClean="0"/>
              <a:t>)</a:t>
            </a:r>
          </a:p>
          <a:p>
            <a:r>
              <a:rPr lang="pt-BR" dirty="0" smtClean="0"/>
              <a:t>Visam </a:t>
            </a:r>
            <a:r>
              <a:rPr lang="pt-BR" dirty="0"/>
              <a:t>a mitigar desigualdades e que, não raro, atendem a reivindicações coletivas, como distribuição de terras, de moradias, medidas de proteção a estilos de vida ameaçados e políticas de identidade</a:t>
            </a:r>
            <a:r>
              <a:rPr lang="pt-BR" dirty="0" smtClean="0"/>
              <a:t>.</a:t>
            </a:r>
          </a:p>
          <a:p>
            <a:r>
              <a:rPr lang="pt-BR" dirty="0"/>
              <a:t>É importante reafirmar, portanto, que são os alunos egressos de escola pública os maiores beneficiários da onda de políticas de ação afirmativa que atingiu a universidade brasileira a partir de meados de 2002, seguidos pelos pretos e pardos e indígenas</a:t>
            </a:r>
          </a:p>
        </p:txBody>
      </p:sp>
    </p:spTree>
    <p:extLst>
      <p:ext uri="{BB962C8B-B14F-4D97-AF65-F5344CB8AC3E}">
        <p14:creationId xmlns:p14="http://schemas.microsoft.com/office/powerpoint/2010/main" val="2033124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fontAlgn="auto">
              <a:spcAft>
                <a:spcPts val="0"/>
              </a:spcAft>
              <a:defRPr/>
            </a:pPr>
            <a:r>
              <a:rPr lang="pt-BR" b="1" dirty="0">
                <a:solidFill>
                  <a:srgbClr val="0070C0"/>
                </a:solidFill>
              </a:rPr>
              <a:t>O que é Ação Afirmativa?</a:t>
            </a:r>
            <a:r>
              <a:rPr lang="pt-BR" dirty="0">
                <a:solidFill>
                  <a:srgbClr val="0070C0"/>
                </a:solidFill>
              </a:rPr>
              <a:t/>
            </a:r>
            <a:br>
              <a:rPr lang="pt-BR" dirty="0">
                <a:solidFill>
                  <a:srgbClr val="0070C0"/>
                </a:solidFill>
              </a:rPr>
            </a:br>
            <a:endParaRPr lang="pt-BR" dirty="0">
              <a:solidFill>
                <a:srgbClr val="0070C0"/>
              </a:solidFill>
            </a:endParaRPr>
          </a:p>
        </p:txBody>
      </p:sp>
      <p:sp>
        <p:nvSpPr>
          <p:cNvPr id="9219" name="Retângulo 2"/>
          <p:cNvSpPr>
            <a:spLocks noChangeArrowheads="1"/>
          </p:cNvSpPr>
          <p:nvPr/>
        </p:nvSpPr>
        <p:spPr bwMode="auto">
          <a:xfrm>
            <a:off x="827088" y="1997075"/>
            <a:ext cx="72739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400" dirty="0"/>
              <a:t>São uma maneira de garantir oportunidades de acesso dos grupos discriminados, ampliando sua participação em diferentes setores da vida econômica, política, institucional, cultural e social. Elas se caracterizam por serem temporárias e por serem focalizadas no grupo discriminado com vistas a reverter um quadro histórico de discriminação e </a:t>
            </a:r>
            <a:r>
              <a:rPr lang="pt-BR" sz="2400" dirty="0" smtClean="0"/>
              <a:t>exclusão, cotas </a:t>
            </a:r>
            <a:r>
              <a:rPr lang="pt-BR" sz="2400" dirty="0"/>
              <a:t>nas universidades  vagas de empregos.(SILVA;2010</a:t>
            </a:r>
            <a:r>
              <a:rPr lang="pt-BR" sz="2400" dirty="0" smtClean="0"/>
              <a:t>)</a:t>
            </a:r>
            <a:endParaRPr lang="pt-BR" sz="2400" dirty="0"/>
          </a:p>
        </p:txBody>
      </p:sp>
    </p:spTree>
    <p:extLst>
      <p:ext uri="{BB962C8B-B14F-4D97-AF65-F5344CB8AC3E}">
        <p14:creationId xmlns:p14="http://schemas.microsoft.com/office/powerpoint/2010/main" val="4058321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a:xfrm>
            <a:off x="1042988" y="404813"/>
            <a:ext cx="7024687" cy="1152525"/>
          </a:xfrm>
        </p:spPr>
        <p:txBody>
          <a:bodyPr/>
          <a:lstStyle/>
          <a:p>
            <a:r>
              <a:rPr lang="pt-BR" b="1" dirty="0" smtClean="0"/>
              <a:t>Ação Afirmativa</a:t>
            </a:r>
            <a:endParaRPr lang="pt-BR" dirty="0" smtClean="0"/>
          </a:p>
        </p:txBody>
      </p:sp>
      <p:sp>
        <p:nvSpPr>
          <p:cNvPr id="10243" name="Espaço Reservado para Conteúdo 2"/>
          <p:cNvSpPr>
            <a:spLocks noGrp="1"/>
          </p:cNvSpPr>
          <p:nvPr>
            <p:ph idx="1"/>
          </p:nvPr>
        </p:nvSpPr>
        <p:spPr>
          <a:xfrm>
            <a:off x="1042988" y="1484313"/>
            <a:ext cx="7416800" cy="4348162"/>
          </a:xfrm>
        </p:spPr>
        <p:txBody>
          <a:bodyPr>
            <a:normAutofit/>
          </a:bodyPr>
          <a:lstStyle/>
          <a:p>
            <a:r>
              <a:rPr lang="pt-BR" dirty="0" smtClean="0">
                <a:solidFill>
                  <a:schemeClr val="tx1"/>
                </a:solidFill>
              </a:rPr>
              <a:t>São programas e medidas especiais adotadas e orientadas pelo Estado ou por organizações privadas objetivando a correção de desigualdades e a promoção da igualdade de condições. </a:t>
            </a:r>
          </a:p>
          <a:p>
            <a:r>
              <a:rPr lang="pt-BR" dirty="0" smtClean="0">
                <a:solidFill>
                  <a:schemeClr val="tx1"/>
                </a:solidFill>
              </a:rPr>
              <a:t>Tem como objetivo promover a representação de certos grupos e pessoas, geralmente nas áreas do trabalho, cultura e educação, redistribuindo as oportunidades</a:t>
            </a:r>
          </a:p>
        </p:txBody>
      </p:sp>
    </p:spTree>
    <p:extLst>
      <p:ext uri="{BB962C8B-B14F-4D97-AF65-F5344CB8AC3E}">
        <p14:creationId xmlns:p14="http://schemas.microsoft.com/office/powerpoint/2010/main" val="1446749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Cotas</a:t>
            </a:r>
            <a:r>
              <a:rPr lang="pt-BR" b="1" dirty="0"/>
              <a:t>, bônus e acréscimo de vagas.</a:t>
            </a:r>
          </a:p>
        </p:txBody>
      </p:sp>
      <p:sp>
        <p:nvSpPr>
          <p:cNvPr id="3" name="Espaço Reservado para Conteúdo 2"/>
          <p:cNvSpPr>
            <a:spLocks noGrp="1"/>
          </p:cNvSpPr>
          <p:nvPr>
            <p:ph idx="1"/>
          </p:nvPr>
        </p:nvSpPr>
        <p:spPr>
          <a:xfrm>
            <a:off x="179512" y="1556792"/>
            <a:ext cx="5040560" cy="4844008"/>
          </a:xfrm>
        </p:spPr>
        <p:txBody>
          <a:bodyPr>
            <a:normAutofit/>
          </a:bodyPr>
          <a:lstStyle/>
          <a:p>
            <a:r>
              <a:rPr lang="pt-BR" sz="2400" dirty="0" smtClean="0"/>
              <a:t>Sistema </a:t>
            </a:r>
            <a:r>
              <a:rPr lang="pt-BR" sz="2400" dirty="0"/>
              <a:t>de cotas, isto é, estipulam uma quantidade de vagas a ser reservadas para os beneficiários do </a:t>
            </a:r>
            <a:r>
              <a:rPr lang="pt-BR" sz="2400" dirty="0" smtClean="0"/>
              <a:t>programa</a:t>
            </a:r>
          </a:p>
          <a:p>
            <a:r>
              <a:rPr lang="pt-BR" sz="2400" dirty="0" smtClean="0"/>
              <a:t>Bonificação </a:t>
            </a:r>
            <a:r>
              <a:rPr lang="pt-BR" sz="2400" dirty="0"/>
              <a:t>no vestibular para conferir uma vantagem adicional aos candidatos que atendem a determinados critérios </a:t>
            </a:r>
            <a:endParaRPr lang="pt-BR" sz="2400" dirty="0" smtClean="0"/>
          </a:p>
          <a:p>
            <a:r>
              <a:rPr lang="pt-BR" sz="2400" dirty="0" smtClean="0"/>
              <a:t>Acréscimo </a:t>
            </a:r>
            <a:r>
              <a:rPr lang="pt-BR" sz="2400" dirty="0"/>
              <a:t>de vagas aos seus cursos e as reservam para candidatos desprivilegiados</a:t>
            </a:r>
          </a:p>
        </p:txBody>
      </p:sp>
      <p:pic>
        <p:nvPicPr>
          <p:cNvPr id="10242" name="Picture 2" descr="Resultado de imagem para vestibular , enem sisu co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268760"/>
            <a:ext cx="3816424"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514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490" y="476672"/>
            <a:ext cx="7024744" cy="1152128"/>
          </a:xfrm>
        </p:spPr>
        <p:txBody>
          <a:bodyPr rtlCol="0">
            <a:normAutofit fontScale="90000"/>
          </a:bodyPr>
          <a:lstStyle/>
          <a:p>
            <a:pPr algn="ctr" fontAlgn="auto">
              <a:spcAft>
                <a:spcPts val="0"/>
              </a:spcAft>
              <a:defRPr/>
            </a:pPr>
            <a:r>
              <a:rPr lang="pt-BR" b="1" dirty="0" smtClean="0">
                <a:solidFill>
                  <a:srgbClr val="0070C0"/>
                </a:solidFill>
              </a:rPr>
              <a:t>Ações Repressivas e valorativas </a:t>
            </a:r>
            <a:endParaRPr lang="pt-BR" b="1" dirty="0">
              <a:solidFill>
                <a:srgbClr val="0070C0"/>
              </a:solidFill>
            </a:endParaRPr>
          </a:p>
        </p:txBody>
      </p:sp>
      <p:sp>
        <p:nvSpPr>
          <p:cNvPr id="3" name="Espaço Reservado para Conteúdo 2"/>
          <p:cNvSpPr>
            <a:spLocks noGrp="1"/>
          </p:cNvSpPr>
          <p:nvPr>
            <p:ph idx="1"/>
          </p:nvPr>
        </p:nvSpPr>
        <p:spPr>
          <a:xfrm>
            <a:off x="1043492" y="1772816"/>
            <a:ext cx="6777317" cy="4059813"/>
          </a:xfrm>
        </p:spPr>
        <p:txBody>
          <a:bodyPr rtlCol="0">
            <a:normAutofit/>
          </a:bodyPr>
          <a:lstStyle/>
          <a:p>
            <a:pPr indent="-274320">
              <a:spcAft>
                <a:spcPts val="0"/>
              </a:spcAft>
              <a:defRPr/>
            </a:pPr>
            <a:r>
              <a:rPr lang="pt-BR" b="1" dirty="0">
                <a:solidFill>
                  <a:schemeClr val="tx1"/>
                </a:solidFill>
              </a:rPr>
              <a:t>Repressivas </a:t>
            </a:r>
            <a:r>
              <a:rPr lang="pt-BR" dirty="0">
                <a:solidFill>
                  <a:schemeClr val="tx1"/>
                </a:solidFill>
              </a:rPr>
              <a:t>têm por objetivo enfrentar e combater os atos discriminatórios através da legislação criminal. </a:t>
            </a:r>
          </a:p>
          <a:p>
            <a:pPr indent="-274320" fontAlgn="auto">
              <a:spcAft>
                <a:spcPts val="0"/>
              </a:spcAft>
              <a:defRPr/>
            </a:pPr>
            <a:r>
              <a:rPr lang="pt-BR" b="1" dirty="0">
                <a:solidFill>
                  <a:schemeClr val="tx1"/>
                </a:solidFill>
              </a:rPr>
              <a:t>Políticas de ações valorativas</a:t>
            </a:r>
            <a:r>
              <a:rPr lang="pt-BR" dirty="0">
                <a:solidFill>
                  <a:schemeClr val="tx1"/>
                </a:solidFill>
              </a:rPr>
              <a:t>, estas têm por desígnio combater os estereótipos negativos que foram construídos historicamente, são ações que valorizam a pluralidade étnica, o caráter dessas ações é permanente e não focalizado como outras ações, objetivar atingir toda a população, identificando e fortalecendo a diversidade ética e cultural</a:t>
            </a:r>
          </a:p>
        </p:txBody>
      </p:sp>
    </p:spTree>
    <p:extLst>
      <p:ext uri="{BB962C8B-B14F-4D97-AF65-F5344CB8AC3E}">
        <p14:creationId xmlns:p14="http://schemas.microsoft.com/office/powerpoint/2010/main" val="2935878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a:xfrm>
            <a:off x="1042988" y="476673"/>
            <a:ext cx="7024687" cy="1080120"/>
          </a:xfrm>
        </p:spPr>
        <p:txBody>
          <a:bodyPr/>
          <a:lstStyle/>
          <a:p>
            <a:pPr algn="ctr"/>
            <a:r>
              <a:rPr lang="pt-BR" b="1" dirty="0" smtClean="0"/>
              <a:t>Ações Valorativas </a:t>
            </a:r>
          </a:p>
        </p:txBody>
      </p:sp>
      <p:sp>
        <p:nvSpPr>
          <p:cNvPr id="13315" name="Espaço Reservado para Conteúdo 2"/>
          <p:cNvSpPr>
            <a:spLocks noGrp="1"/>
          </p:cNvSpPr>
          <p:nvPr>
            <p:ph idx="1"/>
          </p:nvPr>
        </p:nvSpPr>
        <p:spPr>
          <a:xfrm>
            <a:off x="3995936" y="1988840"/>
            <a:ext cx="4247952" cy="4013499"/>
          </a:xfrm>
        </p:spPr>
        <p:txBody>
          <a:bodyPr/>
          <a:lstStyle/>
          <a:p>
            <a:pPr algn="just"/>
            <a:r>
              <a:rPr lang="pt-BR" b="1" dirty="0" smtClean="0">
                <a:solidFill>
                  <a:schemeClr val="tx1"/>
                </a:solidFill>
              </a:rPr>
              <a:t>Lei n. 10.639/2003 -</a:t>
            </a:r>
            <a:r>
              <a:rPr lang="pt-BR" dirty="0" smtClean="0">
                <a:solidFill>
                  <a:schemeClr val="tx1"/>
                </a:solidFill>
              </a:rPr>
              <a:t> que inclui no currículo oficial da rede de ensino a obrigatoriedade da temática da História e Cultura Afro-brasileira – de reconhecimento com intuito valorativo/</a:t>
            </a:r>
            <a:r>
              <a:rPr lang="pt-BR" dirty="0" err="1" smtClean="0">
                <a:solidFill>
                  <a:schemeClr val="tx1"/>
                </a:solidFill>
              </a:rPr>
              <a:t>identitário</a:t>
            </a:r>
            <a:r>
              <a:rPr lang="pt-BR" dirty="0" smtClean="0">
                <a:solidFill>
                  <a:schemeClr val="tx1"/>
                </a:solidFill>
              </a:rPr>
              <a:t>.</a:t>
            </a:r>
          </a:p>
          <a:p>
            <a:endParaRPr lang="pt-BR" dirty="0" smtClean="0"/>
          </a:p>
        </p:txBody>
      </p:sp>
      <p:pic>
        <p:nvPicPr>
          <p:cNvPr id="6146" name="Picture 2" descr="http://i134.photobucket.com/albums/q81/midianegrars/diretriz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596" y="1988840"/>
            <a:ext cx="2695315"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430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a:xfrm>
            <a:off x="1043490" y="332656"/>
            <a:ext cx="7024744" cy="864096"/>
          </a:xfrm>
        </p:spPr>
        <p:txBody>
          <a:bodyPr/>
          <a:lstStyle/>
          <a:p>
            <a:pPr algn="ctr"/>
            <a:r>
              <a:rPr lang="pt-BR" b="1" dirty="0" smtClean="0"/>
              <a:t>Ações Valorativas </a:t>
            </a:r>
          </a:p>
        </p:txBody>
      </p:sp>
      <p:sp>
        <p:nvSpPr>
          <p:cNvPr id="12291" name="Espaço Reservado para Conteúdo 2"/>
          <p:cNvSpPr>
            <a:spLocks noGrp="1"/>
          </p:cNvSpPr>
          <p:nvPr>
            <p:ph idx="1"/>
          </p:nvPr>
        </p:nvSpPr>
        <p:spPr>
          <a:xfrm>
            <a:off x="3923928" y="2204865"/>
            <a:ext cx="3897685" cy="3797474"/>
          </a:xfrm>
        </p:spPr>
        <p:txBody>
          <a:bodyPr/>
          <a:lstStyle/>
          <a:p>
            <a:r>
              <a:rPr lang="pt-BR" b="1" dirty="0" smtClean="0">
                <a:solidFill>
                  <a:schemeClr val="tx1"/>
                </a:solidFill>
              </a:rPr>
              <a:t>Lei nº 11.645/08</a:t>
            </a:r>
            <a:r>
              <a:rPr lang="pt-BR" dirty="0" smtClean="0">
                <a:solidFill>
                  <a:schemeClr val="tx1"/>
                </a:solidFill>
              </a:rPr>
              <a:t>, que inclui no currículo oficial das escolas de educação básica os conteúdos de história e cultura afro-brasileira e indígena</a:t>
            </a:r>
          </a:p>
        </p:txBody>
      </p:sp>
      <p:pic>
        <p:nvPicPr>
          <p:cNvPr id="4" name="Picture 5" descr="neg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55576" y="1556792"/>
            <a:ext cx="3168352" cy="4032448"/>
          </a:xfrm>
          <a:prstGeom prst="rect">
            <a:avLst/>
          </a:prstGeom>
          <a:noFill/>
        </p:spPr>
      </p:pic>
    </p:spTree>
    <p:extLst>
      <p:ext uri="{BB962C8B-B14F-4D97-AF65-F5344CB8AC3E}">
        <p14:creationId xmlns:p14="http://schemas.microsoft.com/office/powerpoint/2010/main" val="1118485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Políticas Especificas </a:t>
            </a:r>
            <a:endParaRPr lang="pt-BR" b="1" dirty="0"/>
          </a:p>
        </p:txBody>
      </p:sp>
      <p:sp>
        <p:nvSpPr>
          <p:cNvPr id="3" name="Espaço Reservado para Conteúdo 2"/>
          <p:cNvSpPr>
            <a:spLocks noGrp="1"/>
          </p:cNvSpPr>
          <p:nvPr>
            <p:ph idx="1"/>
          </p:nvPr>
        </p:nvSpPr>
        <p:spPr>
          <a:xfrm>
            <a:off x="3563888" y="1600200"/>
            <a:ext cx="5184576" cy="5257800"/>
          </a:xfrm>
        </p:spPr>
        <p:txBody>
          <a:bodyPr>
            <a:normAutofit lnSpcReduction="10000"/>
          </a:bodyPr>
          <a:lstStyle/>
          <a:p>
            <a:r>
              <a:rPr lang="pt-BR" dirty="0"/>
              <a:t>Políticas </a:t>
            </a:r>
            <a:r>
              <a:rPr lang="pt-BR" dirty="0" err="1"/>
              <a:t>antidiscriminatórias</a:t>
            </a:r>
            <a:r>
              <a:rPr lang="pt-BR" dirty="0"/>
              <a:t> puramente punitivas só se preocupam em coibir comportamentos e práticas que promovam discriminação, sem contudo cuidar da elevação das condições de vida de grupos e indivíduos discriminados. </a:t>
            </a:r>
            <a:endParaRPr lang="pt-BR" dirty="0" smtClean="0"/>
          </a:p>
          <a:p>
            <a:r>
              <a:rPr lang="pt-BR" dirty="0"/>
              <a:t>No entanto, a preferência pelas ações afirmativas sociais é, além disso, possivelmente a expressão de certa resistência de alguns setores da sociedade brasileira em admitir a modalidade das ações afirmativas raciais, considerando tratar-se de uma nação que por muito tempo teve como um dos seus pilares identitários a ideia de “democracia racial”. </a:t>
            </a:r>
          </a:p>
        </p:txBody>
      </p:sp>
      <p:sp>
        <p:nvSpPr>
          <p:cNvPr id="4" name="AutoShape 2" descr="Resultado de imagem para cotas sim ou nã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1268" name="Picture 4" descr="https://i.ytimg.com/vi/ks_I8yZRrYM/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254" y="1772816"/>
            <a:ext cx="3661666" cy="464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181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a:xfrm>
            <a:off x="4067945" y="2420888"/>
            <a:ext cx="4104456" cy="3960440"/>
          </a:xfrm>
        </p:spPr>
        <p:txBody>
          <a:bodyPr>
            <a:normAutofit/>
          </a:bodyPr>
          <a:lstStyle/>
          <a:p>
            <a:pPr algn="just"/>
            <a:r>
              <a:rPr lang="pt-BR" sz="2400" dirty="0" smtClean="0">
                <a:solidFill>
                  <a:schemeClr val="tx1"/>
                </a:solidFill>
                <a:latin typeface="Century Gothic" pitchFamily="34" charset="0"/>
              </a:rPr>
              <a:t>No campo da </a:t>
            </a:r>
            <a:r>
              <a:rPr lang="pt-BR" sz="2400" b="1" dirty="0" smtClean="0">
                <a:latin typeface="Century Gothic" pitchFamily="34" charset="0"/>
              </a:rPr>
              <a:t>EDUCAÇÃO SUPERIOR </a:t>
            </a:r>
            <a:r>
              <a:rPr lang="pt-BR" sz="2400" dirty="0" smtClean="0">
                <a:solidFill>
                  <a:schemeClr val="tx1"/>
                </a:solidFill>
                <a:latin typeface="Century Gothic" pitchFamily="34" charset="0"/>
              </a:rPr>
              <a:t>assume importância como resistência:</a:t>
            </a:r>
          </a:p>
          <a:p>
            <a:pPr algn="just"/>
            <a:r>
              <a:rPr lang="pt-BR" sz="2400" dirty="0" smtClean="0">
                <a:solidFill>
                  <a:schemeClr val="tx1"/>
                </a:solidFill>
                <a:latin typeface="Century Gothic" pitchFamily="34" charset="0"/>
              </a:rPr>
              <a:t>Lei 12711/2012 – Lei das Cotas </a:t>
            </a:r>
          </a:p>
        </p:txBody>
      </p:sp>
      <p:pic>
        <p:nvPicPr>
          <p:cNvPr id="7170" name="Picture 2" descr="Resultado de imagem para LEI 127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20888"/>
            <a:ext cx="3384376"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16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Diversidade </a:t>
            </a:r>
            <a:endParaRPr lang="pt-BR" b="1" dirty="0"/>
          </a:p>
        </p:txBody>
      </p:sp>
      <p:sp>
        <p:nvSpPr>
          <p:cNvPr id="3" name="Espaço Reservado para Conteúdo 2"/>
          <p:cNvSpPr>
            <a:spLocks noGrp="1"/>
          </p:cNvSpPr>
          <p:nvPr>
            <p:ph idx="1"/>
          </p:nvPr>
        </p:nvSpPr>
        <p:spPr>
          <a:xfrm>
            <a:off x="4211960" y="1484784"/>
            <a:ext cx="4104456" cy="4916016"/>
          </a:xfrm>
        </p:spPr>
        <p:txBody>
          <a:bodyPr/>
          <a:lstStyle/>
          <a:p>
            <a:r>
              <a:rPr lang="pt-BR" sz="2400" dirty="0"/>
              <a:t>As variáveis sexo/gênero, etnia/raça, faixa etária </a:t>
            </a:r>
            <a:br>
              <a:rPr lang="pt-BR" sz="2400" dirty="0"/>
            </a:br>
            <a:r>
              <a:rPr lang="pt-BR" sz="2400" dirty="0"/>
              <a:t>(gerações) e de orientação </a:t>
            </a:r>
            <a:r>
              <a:rPr lang="pt-BR" sz="2400" dirty="0" smtClean="0"/>
              <a:t>sexual </a:t>
            </a:r>
            <a:r>
              <a:rPr lang="pt-BR" sz="2400" dirty="0"/>
              <a:t>bem como classe </a:t>
            </a:r>
            <a:br>
              <a:rPr lang="pt-BR" sz="2400" dirty="0"/>
            </a:br>
            <a:r>
              <a:rPr lang="pt-BR" sz="2400" dirty="0"/>
              <a:t>social informam e </a:t>
            </a:r>
            <a:r>
              <a:rPr lang="pt-BR" sz="2400" dirty="0" smtClean="0"/>
              <a:t>definem  </a:t>
            </a:r>
            <a:r>
              <a:rPr lang="pt-BR" sz="2400" dirty="0"/>
              <a:t>o lugar de mulheres e </a:t>
            </a:r>
            <a:r>
              <a:rPr lang="pt-BR" sz="2400" dirty="0" smtClean="0"/>
              <a:t>homens  </a:t>
            </a:r>
            <a:r>
              <a:rPr lang="pt-BR" sz="2400" dirty="0"/>
              <a:t>na mesma </a:t>
            </a:r>
            <a:r>
              <a:rPr lang="pt-BR" sz="2400" dirty="0" smtClean="0"/>
              <a:t>sociedade</a:t>
            </a:r>
          </a:p>
          <a:p>
            <a:r>
              <a:rPr lang="pt-BR" sz="2400" dirty="0" smtClean="0"/>
              <a:t>Existência de Grupos em desvantagens </a:t>
            </a:r>
            <a:endParaRPr lang="pt-BR" sz="2400" dirty="0"/>
          </a:p>
          <a:p>
            <a:endParaRPr lang="pt-BR" dirty="0"/>
          </a:p>
        </p:txBody>
      </p:sp>
      <p:pic>
        <p:nvPicPr>
          <p:cNvPr id="1026" name="Picture 2" descr="http://www.uesb.br/ascom/noticias/imagens/diversidade%20etn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3744416"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674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490" y="332656"/>
            <a:ext cx="7024744" cy="1080120"/>
          </a:xfrm>
        </p:spPr>
        <p:txBody>
          <a:bodyPr>
            <a:normAutofit fontScale="90000"/>
          </a:bodyPr>
          <a:lstStyle/>
          <a:p>
            <a:pPr algn="ctr"/>
            <a:r>
              <a:rPr lang="pt-BR" b="1" dirty="0" smtClean="0"/>
              <a:t>Impactos das cotas na Educação Superior </a:t>
            </a:r>
            <a:endParaRPr lang="pt-BR" b="1" dirty="0"/>
          </a:p>
        </p:txBody>
      </p:sp>
      <p:sp>
        <p:nvSpPr>
          <p:cNvPr id="3" name="Espaço Reservado para Conteúdo 2"/>
          <p:cNvSpPr>
            <a:spLocks noGrp="1"/>
          </p:cNvSpPr>
          <p:nvPr>
            <p:ph idx="1"/>
          </p:nvPr>
        </p:nvSpPr>
        <p:spPr>
          <a:xfrm>
            <a:off x="107504" y="1484784"/>
            <a:ext cx="4032449" cy="5184576"/>
          </a:xfrm>
        </p:spPr>
        <p:txBody>
          <a:bodyPr>
            <a:normAutofit/>
          </a:bodyPr>
          <a:lstStyle/>
          <a:p>
            <a:r>
              <a:rPr lang="pt-BR" dirty="0" smtClean="0">
                <a:solidFill>
                  <a:schemeClr val="tx1"/>
                </a:solidFill>
              </a:rPr>
              <a:t>Experiências de outras universidades </a:t>
            </a:r>
          </a:p>
          <a:p>
            <a:r>
              <a:rPr lang="pt-BR" dirty="0" smtClean="0">
                <a:solidFill>
                  <a:schemeClr val="tx1"/>
                </a:solidFill>
              </a:rPr>
              <a:t>UNB cotas raciais plenas </a:t>
            </a:r>
          </a:p>
          <a:p>
            <a:r>
              <a:rPr lang="pt-BR" dirty="0" smtClean="0">
                <a:solidFill>
                  <a:schemeClr val="tx1"/>
                </a:solidFill>
              </a:rPr>
              <a:t>A Lei nº 12.711 - 29/08/2012 - prevê que as universidades públicas federais reservem, no mínimo, 50% das vagas para estudantes que tenham cursado todo o ensino médio em escolas da rede pública</a:t>
            </a:r>
          </a:p>
          <a:p>
            <a:r>
              <a:rPr lang="pt-BR" dirty="0" smtClean="0">
                <a:solidFill>
                  <a:schemeClr val="tx1"/>
                </a:solidFill>
              </a:rPr>
              <a:t>Critérios : republicano , socioeconômico </a:t>
            </a:r>
            <a:r>
              <a:rPr lang="pt-BR" dirty="0" smtClean="0"/>
              <a:t>e </a:t>
            </a:r>
            <a:r>
              <a:rPr lang="pt-BR" dirty="0" smtClean="0">
                <a:solidFill>
                  <a:schemeClr val="tx1"/>
                </a:solidFill>
              </a:rPr>
              <a:t> étnico-racial </a:t>
            </a:r>
          </a:p>
        </p:txBody>
      </p:sp>
      <p:pic>
        <p:nvPicPr>
          <p:cNvPr id="4" name="Picture 2" descr="Resultado de imagem para sistema de cotas e racismo na universid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412776"/>
            <a:ext cx="4104456" cy="25858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m para sistema de cotas e racismo na universid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717032"/>
            <a:ext cx="4104456" cy="2774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412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Lei das Cotas </a:t>
            </a:r>
            <a:endParaRPr lang="pt-BR" b="1" dirty="0"/>
          </a:p>
        </p:txBody>
      </p:sp>
      <p:sp>
        <p:nvSpPr>
          <p:cNvPr id="3" name="Espaço Reservado para Conteúdo 2"/>
          <p:cNvSpPr>
            <a:spLocks noGrp="1"/>
          </p:cNvSpPr>
          <p:nvPr>
            <p:ph idx="1"/>
          </p:nvPr>
        </p:nvSpPr>
        <p:spPr/>
        <p:txBody>
          <a:bodyPr>
            <a:normAutofit fontScale="92500" lnSpcReduction="10000"/>
          </a:bodyPr>
          <a:lstStyle/>
          <a:p>
            <a:r>
              <a:rPr lang="pt-BR" dirty="0" smtClean="0"/>
              <a:t>Lei n. 12.711, em 29 de agosto de 2012, que criou uma política de reserva de vagas para alunos de escola pública, pretos e pardos e indígenas em todo o sistema de educação superior e ensino médio federal, a realidade das políticas de ação afirmativa no país tende a se alterar significativamente.</a:t>
            </a:r>
          </a:p>
          <a:p>
            <a:r>
              <a:rPr lang="pt-BR" dirty="0"/>
              <a:t>Até a aprovação da lei federal antes citada, a ação afirmativa se disseminou pelo país de forma </a:t>
            </a:r>
            <a:r>
              <a:rPr lang="pt-BR" dirty="0" smtClean="0"/>
              <a:t>heterogênea</a:t>
            </a:r>
            <a:r>
              <a:rPr lang="pt-BR" dirty="0"/>
              <a:t>, a partir de iniciativas locais, como leis estaduais e </a:t>
            </a:r>
            <a:r>
              <a:rPr lang="pt-BR" dirty="0" smtClean="0"/>
              <a:t>deliberações </a:t>
            </a:r>
            <a:r>
              <a:rPr lang="pt-BR" dirty="0"/>
              <a:t>de conselhos </a:t>
            </a:r>
            <a:r>
              <a:rPr lang="pt-BR" dirty="0" smtClean="0"/>
              <a:t>universitários.</a:t>
            </a:r>
          </a:p>
          <a:p>
            <a:r>
              <a:rPr lang="pt-BR" dirty="0" smtClean="0"/>
              <a:t>Protagonismo do movimento negro – cotas raciais plenas </a:t>
            </a:r>
          </a:p>
          <a:p>
            <a:r>
              <a:rPr lang="pt-BR" b="1" dirty="0"/>
              <a:t>Para que ? </a:t>
            </a:r>
            <a:endParaRPr lang="pt-BR" b="1" dirty="0" smtClean="0"/>
          </a:p>
          <a:p>
            <a:pPr>
              <a:buFont typeface="Wingdings" pitchFamily="2" charset="2"/>
              <a:buChar char="ü"/>
            </a:pPr>
            <a:r>
              <a:rPr lang="pt-BR" b="1" dirty="0" smtClean="0"/>
              <a:t>M</a:t>
            </a:r>
            <a:r>
              <a:rPr lang="pt-BR" dirty="0" smtClean="0"/>
              <a:t>itigar </a:t>
            </a:r>
            <a:r>
              <a:rPr lang="pt-BR" dirty="0"/>
              <a:t>as iniquidades existentes em seus processos de </a:t>
            </a:r>
            <a:r>
              <a:rPr lang="pt-BR" dirty="0" smtClean="0"/>
              <a:t>admissão</a:t>
            </a:r>
          </a:p>
          <a:p>
            <a:pPr>
              <a:buFont typeface="Wingdings" pitchFamily="2" charset="2"/>
              <a:buChar char="ü"/>
            </a:pPr>
            <a:r>
              <a:rPr lang="pt-BR" dirty="0" smtClean="0"/>
              <a:t>Tornar </a:t>
            </a:r>
            <a:r>
              <a:rPr lang="pt-BR" dirty="0"/>
              <a:t>o corpo discente universitário mais representativo das características </a:t>
            </a:r>
            <a:r>
              <a:rPr lang="pt-BR" dirty="0" err="1"/>
              <a:t>sociodemográficas</a:t>
            </a:r>
            <a:r>
              <a:rPr lang="pt-BR" dirty="0"/>
              <a:t> da população e de reconhecer e valorizar identidades </a:t>
            </a:r>
            <a:r>
              <a:rPr lang="pt-BR" dirty="0" smtClean="0"/>
              <a:t>étnicas. </a:t>
            </a:r>
            <a:endParaRPr lang="pt-BR" dirty="0"/>
          </a:p>
        </p:txBody>
      </p:sp>
    </p:spTree>
    <p:extLst>
      <p:ext uri="{BB962C8B-B14F-4D97-AF65-F5344CB8AC3E}">
        <p14:creationId xmlns:p14="http://schemas.microsoft.com/office/powerpoint/2010/main" val="3305162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Beneficiários </a:t>
            </a:r>
            <a:endParaRPr lang="pt-BR" b="1" dirty="0"/>
          </a:p>
        </p:txBody>
      </p:sp>
      <p:sp>
        <p:nvSpPr>
          <p:cNvPr id="3" name="Espaço Reservado para Conteúdo 2"/>
          <p:cNvSpPr>
            <a:spLocks noGrp="1"/>
          </p:cNvSpPr>
          <p:nvPr>
            <p:ph idx="1"/>
          </p:nvPr>
        </p:nvSpPr>
        <p:spPr>
          <a:xfrm>
            <a:off x="3995936" y="1484784"/>
            <a:ext cx="4081264" cy="4916016"/>
          </a:xfrm>
        </p:spPr>
        <p:txBody>
          <a:bodyPr>
            <a:normAutofit/>
          </a:bodyPr>
          <a:lstStyle/>
          <a:p>
            <a:r>
              <a:rPr lang="pt-BR" sz="2400" dirty="0" smtClean="0"/>
              <a:t>Parece </a:t>
            </a:r>
            <a:r>
              <a:rPr lang="pt-BR" sz="2400" dirty="0"/>
              <a:t>haver uma sensibilidade maior entre os membros da comunidade universitária à questão da pobreza do que à da desigualdade racial, o que frequentemente resulta na opção pelos </a:t>
            </a:r>
            <a:r>
              <a:rPr lang="pt-BR" sz="2400" dirty="0" smtClean="0"/>
              <a:t>aluno/as </a:t>
            </a:r>
            <a:r>
              <a:rPr lang="pt-BR" sz="2400" dirty="0"/>
              <a:t>de escolas públicas como beneficiários</a:t>
            </a:r>
          </a:p>
        </p:txBody>
      </p:sp>
      <p:pic>
        <p:nvPicPr>
          <p:cNvPr id="8196" name="Picture 4" descr="http://2.bp.blogspot.com/-s6ahpTXg-ao/TjS7yARhAeI/AAAAAAAAABM/tTlZCndd7V8/s1600/619415f7aa36340f095a9cf110d14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352839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900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Identificação dos candidatos  </a:t>
            </a:r>
            <a:endParaRPr lang="pt-BR" b="1" dirty="0"/>
          </a:p>
        </p:txBody>
      </p:sp>
      <p:sp>
        <p:nvSpPr>
          <p:cNvPr id="3" name="Espaço Reservado para Conteúdo 2"/>
          <p:cNvSpPr>
            <a:spLocks noGrp="1"/>
          </p:cNvSpPr>
          <p:nvPr>
            <p:ph idx="1"/>
          </p:nvPr>
        </p:nvSpPr>
        <p:spPr/>
        <p:txBody>
          <a:bodyPr>
            <a:normAutofit fontScale="92500"/>
          </a:bodyPr>
          <a:lstStyle/>
          <a:p>
            <a:r>
              <a:rPr lang="pt-BR" dirty="0"/>
              <a:t>Um dos pontos mais explorados na controvérsia midiática acerca das ações afirmativas raciais são os procedimentos de definição racial dos candidatos. </a:t>
            </a:r>
            <a:endParaRPr lang="pt-BR" dirty="0" smtClean="0"/>
          </a:p>
          <a:p>
            <a:r>
              <a:rPr lang="pt-BR" dirty="0" smtClean="0"/>
              <a:t>Entre </a:t>
            </a:r>
            <a:r>
              <a:rPr lang="pt-BR" dirty="0"/>
              <a:t>as universidades que adotam programas de corte racial, há algumas que instituíram comissões de verificação da identidade racial dos candidatos como um meio de evitar “fraudes”. </a:t>
            </a:r>
            <a:endParaRPr lang="pt-BR" dirty="0" smtClean="0"/>
          </a:p>
          <a:p>
            <a:r>
              <a:rPr lang="pt-BR" dirty="0" smtClean="0"/>
              <a:t>Outras </a:t>
            </a:r>
            <a:r>
              <a:rPr lang="pt-BR" dirty="0"/>
              <a:t>adotaram a análise de fotografias e uma universidade combinou os dois procedimentos. </a:t>
            </a:r>
            <a:endParaRPr lang="pt-BR" dirty="0" smtClean="0"/>
          </a:p>
          <a:p>
            <a:r>
              <a:rPr lang="pt-BR" dirty="0" smtClean="0"/>
              <a:t>Em </a:t>
            </a:r>
            <a:r>
              <a:rPr lang="pt-BR" dirty="0"/>
              <a:t>todos esses casos, o candidato às ações afirmativas raciais ou sua fotografia são avaliados por uma espécie de banca, que pode ou não homologar sua declaração de pertencimento ao grupo beneficiário e, portanto, deferir ou indeferir sua participação no programa</a:t>
            </a:r>
            <a:r>
              <a:rPr lang="pt-BR" dirty="0" smtClean="0"/>
              <a:t>.</a:t>
            </a:r>
          </a:p>
          <a:p>
            <a:r>
              <a:rPr lang="pt-BR" dirty="0"/>
              <a:t>constrangem o direito individual da </a:t>
            </a:r>
            <a:r>
              <a:rPr lang="pt-BR" dirty="0" err="1"/>
              <a:t>autoidentificação</a:t>
            </a:r>
            <a:endParaRPr lang="pt-BR" dirty="0"/>
          </a:p>
        </p:txBody>
      </p:sp>
    </p:spTree>
    <p:extLst>
      <p:ext uri="{BB962C8B-B14F-4D97-AF65-F5344CB8AC3E}">
        <p14:creationId xmlns:p14="http://schemas.microsoft.com/office/powerpoint/2010/main" val="1362109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200" b="1" dirty="0" smtClean="0"/>
              <a:t/>
            </a:r>
            <a:br>
              <a:rPr lang="pt-BR" sz="3200" b="1" dirty="0" smtClean="0"/>
            </a:br>
            <a:r>
              <a:rPr lang="pt-BR" sz="3200" b="1" dirty="0" smtClean="0"/>
              <a:t>Governo </a:t>
            </a:r>
            <a:r>
              <a:rPr lang="pt-BR" sz="3200" b="1" dirty="0"/>
              <a:t>vai fazer bancas para definir quem é negro</a:t>
            </a:r>
            <a:r>
              <a:rPr lang="pt-BR" dirty="0"/>
              <a:t/>
            </a:r>
            <a:br>
              <a:rPr lang="pt-BR" dirty="0"/>
            </a:br>
            <a:endParaRPr lang="pt-BR" dirty="0"/>
          </a:p>
        </p:txBody>
      </p:sp>
      <p:sp>
        <p:nvSpPr>
          <p:cNvPr id="3" name="Espaço Reservado para Conteúdo 2"/>
          <p:cNvSpPr>
            <a:spLocks noGrp="1"/>
          </p:cNvSpPr>
          <p:nvPr>
            <p:ph idx="1"/>
          </p:nvPr>
        </p:nvSpPr>
        <p:spPr>
          <a:xfrm>
            <a:off x="107504" y="1412776"/>
            <a:ext cx="8280920" cy="5328592"/>
          </a:xfrm>
        </p:spPr>
        <p:txBody>
          <a:bodyPr>
            <a:normAutofit/>
          </a:bodyPr>
          <a:lstStyle/>
          <a:p>
            <a:r>
              <a:rPr lang="pt-BR" dirty="0" err="1" smtClean="0"/>
              <a:t>Autodeclaração</a:t>
            </a:r>
            <a:r>
              <a:rPr lang="pt-BR" dirty="0"/>
              <a:t>, o que significa que basta o candidato declarar que quer concorrer pelas ações afirmativas raciais no momento da inscrição para ser contemplado pelas </a:t>
            </a:r>
            <a:r>
              <a:rPr lang="pt-BR" dirty="0" smtClean="0"/>
              <a:t>cotas.</a:t>
            </a:r>
          </a:p>
          <a:p>
            <a:r>
              <a:rPr lang="pt-BR" dirty="0"/>
              <a:t>O governo federal decidiu que candidatos que se autodeclararem negros terão que ser submetidos a uma comissão para </a:t>
            </a:r>
            <a:r>
              <a:rPr lang="pt-BR" u="sng" dirty="0">
                <a:hlinkClick r:id="rId2"/>
              </a:rPr>
              <a:t>verificar a sua aparência a fim de evitar fraudes em concursos públicos</a:t>
            </a:r>
            <a:r>
              <a:rPr lang="pt-BR" dirty="0"/>
              <a:t> que preveem </a:t>
            </a:r>
            <a:r>
              <a:rPr lang="pt-BR" dirty="0" smtClean="0"/>
              <a:t>cotas.</a:t>
            </a:r>
          </a:p>
          <a:p>
            <a:r>
              <a:rPr lang="pt-BR" b="1" dirty="0"/>
              <a:t>MINISTÉRIO DO PLANEJAMENTO, DESENVOLVIMENTO E GESTÃO SECRETARIA DE GESTÃO DE PESSOAS E RELAÇÕES DO TRABALHO NO SERVIÇO </a:t>
            </a:r>
            <a:r>
              <a:rPr lang="pt-BR" b="1" dirty="0" smtClean="0"/>
              <a:t>PÚBLICO ORIENTAÇÃO </a:t>
            </a:r>
            <a:r>
              <a:rPr lang="pt-BR" b="1" dirty="0"/>
              <a:t>NORMATIVA Nº 3, DE 1º DE AGOSTO DE </a:t>
            </a:r>
            <a:r>
              <a:rPr lang="pt-BR" b="1" dirty="0" smtClean="0"/>
              <a:t>2016 - </a:t>
            </a:r>
            <a:r>
              <a:rPr lang="pt-BR" dirty="0" smtClean="0"/>
              <a:t>Dispõe </a:t>
            </a:r>
            <a:r>
              <a:rPr lang="pt-BR" dirty="0"/>
              <a:t>sobre regras de aferição da veracidade da </a:t>
            </a:r>
            <a:r>
              <a:rPr lang="pt-BR" dirty="0" err="1"/>
              <a:t>autodeclaração</a:t>
            </a:r>
            <a:r>
              <a:rPr lang="pt-BR" dirty="0"/>
              <a:t> prestada por candidatos negros para fins do disposto na Lei nº 12.990, de 9 de junho de </a:t>
            </a:r>
            <a:r>
              <a:rPr lang="pt-BR" dirty="0" smtClean="0"/>
              <a:t>2014 </a:t>
            </a:r>
            <a:r>
              <a:rPr lang="pt-BR" dirty="0"/>
              <a:t>que reserva 20% das vagas nos concursos públicos federais para candidatos negros foi criada em junho de 2014, com duração prevista de 10 anos</a:t>
            </a:r>
          </a:p>
        </p:txBody>
      </p:sp>
    </p:spTree>
    <p:extLst>
      <p:ext uri="{BB962C8B-B14F-4D97-AF65-F5344CB8AC3E}">
        <p14:creationId xmlns:p14="http://schemas.microsoft.com/office/powerpoint/2010/main" val="19389179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620000" cy="922114"/>
          </a:xfrm>
        </p:spPr>
        <p:txBody>
          <a:bodyPr/>
          <a:lstStyle/>
          <a:p>
            <a:r>
              <a:rPr lang="pt-BR" sz="3200" b="1" dirty="0" smtClean="0"/>
              <a:t>Universidades públicas estaduais – Ceará </a:t>
            </a:r>
            <a:endParaRPr lang="pt-BR" sz="3200" b="1" dirty="0"/>
          </a:p>
        </p:txBody>
      </p:sp>
      <p:sp>
        <p:nvSpPr>
          <p:cNvPr id="3" name="Espaço Reservado para Conteúdo 2"/>
          <p:cNvSpPr>
            <a:spLocks noGrp="1"/>
          </p:cNvSpPr>
          <p:nvPr>
            <p:ph idx="1"/>
          </p:nvPr>
        </p:nvSpPr>
        <p:spPr>
          <a:xfrm>
            <a:off x="107504" y="1340768"/>
            <a:ext cx="8280920" cy="5060032"/>
          </a:xfrm>
        </p:spPr>
        <p:txBody>
          <a:bodyPr>
            <a:normAutofit fontScale="92500" lnSpcReduction="10000"/>
          </a:bodyPr>
          <a:lstStyle/>
          <a:p>
            <a:r>
              <a:rPr lang="pt-BR" sz="2400" dirty="0"/>
              <a:t>No Ceará, os autodeclarados brancos em 2010 foi de 32%. </a:t>
            </a:r>
          </a:p>
          <a:p>
            <a:r>
              <a:rPr lang="pt-BR" sz="2400" dirty="0"/>
              <a:t>No caso de pretos foi de 4,65% e de pardos foi de 61,88% , ou seja 66,53% de negros/as. </a:t>
            </a:r>
          </a:p>
          <a:p>
            <a:r>
              <a:rPr lang="pt-BR" sz="2400" dirty="0"/>
              <a:t>E ainda, 1,25% de população autodeclarada amarela e 0,23% indígena.</a:t>
            </a:r>
          </a:p>
          <a:p>
            <a:r>
              <a:rPr lang="pt-BR" dirty="0"/>
              <a:t>Se hoje em virtude da lei federal a totalidade das universidades federais possui tais políticas, as estaduais não ficam tão atrás: o índice de adesão foi de 86% em 2013 para 89,5% em 2014, </a:t>
            </a:r>
            <a:r>
              <a:rPr lang="pt-BR" dirty="0" smtClean="0"/>
              <a:t>mantendo-se </a:t>
            </a:r>
            <a:r>
              <a:rPr lang="pt-BR" dirty="0"/>
              <a:t>estável em 2015. </a:t>
            </a:r>
            <a:endParaRPr lang="pt-BR" dirty="0" smtClean="0"/>
          </a:p>
          <a:p>
            <a:r>
              <a:rPr lang="pt-BR" dirty="0" smtClean="0"/>
              <a:t>No </a:t>
            </a:r>
            <a:r>
              <a:rPr lang="pt-BR" dirty="0"/>
              <a:t>entanto, a ausência de uma lei que estabeleça critérios homogêneos para essas políticas resulta em desenhos institucionais e percentuais de vagas reservadas extremamente variados</a:t>
            </a:r>
          </a:p>
          <a:p>
            <a:r>
              <a:rPr lang="pt-BR" dirty="0" smtClean="0"/>
              <a:t>Resolução </a:t>
            </a:r>
            <a:r>
              <a:rPr lang="pt-BR" dirty="0"/>
              <a:t>CONSU/UECE </a:t>
            </a:r>
            <a:r>
              <a:rPr lang="pt-BR" dirty="0" smtClean="0"/>
              <a:t>1088/2014aprova a adesão da universidade estadual do ceará ao exame nacional do ensino médio/ENEM, ao sistema de seleção unificado - SISU/MEC e ao sistema de cotas e dá outras providencias.</a:t>
            </a:r>
            <a:endParaRPr lang="pt-BR" dirty="0"/>
          </a:p>
        </p:txBody>
      </p:sp>
    </p:spTree>
    <p:extLst>
      <p:ext uri="{BB962C8B-B14F-4D97-AF65-F5344CB8AC3E}">
        <p14:creationId xmlns:p14="http://schemas.microsoft.com/office/powerpoint/2010/main" val="3096006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b="1" dirty="0" smtClean="0"/>
              <a:t>Ampliação de Vagas , e a Permanência ?</a:t>
            </a:r>
            <a:endParaRPr lang="pt-BR" sz="3200" b="1" dirty="0"/>
          </a:p>
        </p:txBody>
      </p:sp>
      <p:sp>
        <p:nvSpPr>
          <p:cNvPr id="3" name="Espaço Reservado para Conteúdo 2"/>
          <p:cNvSpPr>
            <a:spLocks noGrp="1"/>
          </p:cNvSpPr>
          <p:nvPr>
            <p:ph idx="1"/>
          </p:nvPr>
        </p:nvSpPr>
        <p:spPr/>
        <p:txBody>
          <a:bodyPr/>
          <a:lstStyle/>
          <a:p>
            <a:r>
              <a:rPr lang="pt-BR" dirty="0"/>
              <a:t>GEMAA (Grupo de Estudos Multidisciplinares da Ação Afirmativa) </a:t>
            </a:r>
            <a:r>
              <a:rPr lang="pt-BR" dirty="0" smtClean="0"/>
              <a:t>UERJ afirmam a </a:t>
            </a:r>
            <a:r>
              <a:rPr lang="pt-BR" dirty="0"/>
              <a:t>magnitude do impacto inicial da obrigatoriedade da reserva de vagas nas universidades federais que se fez sentir no processo seletivo de 2013</a:t>
            </a:r>
            <a:r>
              <a:rPr lang="pt-BR" dirty="0" smtClean="0"/>
              <a:t>.</a:t>
            </a:r>
          </a:p>
          <a:p>
            <a:r>
              <a:rPr lang="pt-BR" dirty="0" smtClean="0"/>
              <a:t>Ampliação </a:t>
            </a:r>
            <a:r>
              <a:rPr lang="pt-BR" dirty="0"/>
              <a:t>na oferta de vagas nessas instituições da ordem de 34%, testemunhamos um incremento muito forte do total de vagas destinadas a pretos, pardos e indígenas, que teve entre os anos de 2012 e 2013 um aumento de 176%</a:t>
            </a:r>
          </a:p>
        </p:txBody>
      </p:sp>
    </p:spTree>
    <p:extLst>
      <p:ext uri="{BB962C8B-B14F-4D97-AF65-F5344CB8AC3E}">
        <p14:creationId xmlns:p14="http://schemas.microsoft.com/office/powerpoint/2010/main" val="6547943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3200" b="1" dirty="0" smtClean="0"/>
              <a:t>Acesso e Permanência na Universidade – cotistas </a:t>
            </a:r>
            <a:endParaRPr lang="pt-BR" sz="3200" b="1" dirty="0"/>
          </a:p>
        </p:txBody>
      </p:sp>
      <p:sp>
        <p:nvSpPr>
          <p:cNvPr id="3" name="Espaço Reservado para Conteúdo 2"/>
          <p:cNvSpPr>
            <a:spLocks noGrp="1"/>
          </p:cNvSpPr>
          <p:nvPr>
            <p:ph idx="1"/>
          </p:nvPr>
        </p:nvSpPr>
        <p:spPr/>
        <p:txBody>
          <a:bodyPr>
            <a:normAutofit lnSpcReduction="10000"/>
          </a:bodyPr>
          <a:lstStyle/>
          <a:p>
            <a:r>
              <a:rPr lang="pt-BR" dirty="0"/>
              <a:t>A Assistência Estudantil é a Política Pública que visa oferecer condições de acesso e permanência no ensino superior presencial, aos discentes em situação de vulnerabilidade socioeconômica e atualmente está regulamentada a partir do Decreto nº 7.234/10, o qual institui o Programa Nacional de Assistência Estudantil (PNAES)</a:t>
            </a:r>
          </a:p>
          <a:p>
            <a:r>
              <a:rPr lang="pt-BR" dirty="0" smtClean="0"/>
              <a:t>Art</a:t>
            </a:r>
            <a:r>
              <a:rPr lang="pt-BR" dirty="0"/>
              <a:t>. 2º. São objetivos do PNAES: </a:t>
            </a:r>
            <a:endParaRPr lang="pt-BR" dirty="0" smtClean="0"/>
          </a:p>
          <a:p>
            <a:r>
              <a:rPr lang="pt-BR" dirty="0" smtClean="0"/>
              <a:t>I </a:t>
            </a:r>
            <a:r>
              <a:rPr lang="pt-BR" dirty="0"/>
              <a:t>– democratizar as condições de permanência dos jovens na educação superior pública federal; </a:t>
            </a:r>
            <a:endParaRPr lang="pt-BR" dirty="0" smtClean="0"/>
          </a:p>
          <a:p>
            <a:r>
              <a:rPr lang="pt-BR" dirty="0" smtClean="0"/>
              <a:t>II </a:t>
            </a:r>
            <a:r>
              <a:rPr lang="pt-BR" dirty="0"/>
              <a:t>- minimizar os efeitos das desigualdades sociais e regionais na permanência e conclusão da educação superior; </a:t>
            </a:r>
            <a:endParaRPr lang="pt-BR" dirty="0" smtClean="0"/>
          </a:p>
          <a:p>
            <a:r>
              <a:rPr lang="pt-BR" dirty="0" smtClean="0"/>
              <a:t>III </a:t>
            </a:r>
            <a:r>
              <a:rPr lang="pt-BR" dirty="0"/>
              <a:t>- reduzir as taxas de retenção e evasão; e </a:t>
            </a:r>
            <a:endParaRPr lang="pt-BR" dirty="0" smtClean="0"/>
          </a:p>
          <a:p>
            <a:r>
              <a:rPr lang="pt-BR" dirty="0" smtClean="0"/>
              <a:t>IV </a:t>
            </a:r>
            <a:r>
              <a:rPr lang="pt-BR" dirty="0"/>
              <a:t>- contribuir para a promoção da inclusão social pela educação. (BRASIL, 2010)</a:t>
            </a:r>
          </a:p>
        </p:txBody>
      </p:sp>
    </p:spTree>
    <p:extLst>
      <p:ext uri="{BB962C8B-B14F-4D97-AF65-F5344CB8AC3E}">
        <p14:creationId xmlns:p14="http://schemas.microsoft.com/office/powerpoint/2010/main" val="8202505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620000" cy="922114"/>
          </a:xfrm>
        </p:spPr>
        <p:txBody>
          <a:bodyPr/>
          <a:lstStyle/>
          <a:p>
            <a:pPr algn="ctr"/>
            <a:r>
              <a:rPr lang="pt-BR" b="1" dirty="0"/>
              <a:t>A</a:t>
            </a:r>
            <a:r>
              <a:rPr lang="pt-BR" b="1" dirty="0" smtClean="0"/>
              <a:t>cesso e Permanência </a:t>
            </a:r>
            <a:endParaRPr lang="pt-BR" b="1" dirty="0"/>
          </a:p>
        </p:txBody>
      </p:sp>
      <p:sp>
        <p:nvSpPr>
          <p:cNvPr id="3" name="Espaço Reservado para Conteúdo 2"/>
          <p:cNvSpPr>
            <a:spLocks noGrp="1"/>
          </p:cNvSpPr>
          <p:nvPr>
            <p:ph idx="1"/>
          </p:nvPr>
        </p:nvSpPr>
        <p:spPr>
          <a:xfrm>
            <a:off x="107504" y="1268760"/>
            <a:ext cx="8280920" cy="5132040"/>
          </a:xfrm>
        </p:spPr>
        <p:txBody>
          <a:bodyPr>
            <a:normAutofit fontScale="92500" lnSpcReduction="10000"/>
          </a:bodyPr>
          <a:lstStyle/>
          <a:p>
            <a:r>
              <a:rPr lang="pt-BR" dirty="0"/>
              <a:t>a) a democratização do acesso da classe trabalhadora à universidade, compondo um contingente de alunos que não conseguem se manter na universidade; </a:t>
            </a:r>
            <a:endParaRPr lang="pt-BR" dirty="0" smtClean="0"/>
          </a:p>
          <a:p>
            <a:r>
              <a:rPr lang="pt-BR" dirty="0" smtClean="0"/>
              <a:t>b</a:t>
            </a:r>
            <a:r>
              <a:rPr lang="pt-BR" dirty="0"/>
              <a:t>) ao brutal empobrecimento que a população brasileira vem sendo </a:t>
            </a:r>
            <a:r>
              <a:rPr lang="pt-BR" dirty="0" smtClean="0"/>
              <a:t>submetida.</a:t>
            </a:r>
          </a:p>
          <a:p>
            <a:r>
              <a:rPr lang="pt-BR" dirty="0" smtClean="0"/>
              <a:t>Democratização </a:t>
            </a:r>
            <a:r>
              <a:rPr lang="pt-BR" dirty="0"/>
              <a:t>do acesso à educação superior têm impactado na permanência e evasão dos estudantes </a:t>
            </a:r>
          </a:p>
          <a:p>
            <a:r>
              <a:rPr lang="pt-BR" dirty="0" smtClean="0"/>
              <a:t>Necessidade </a:t>
            </a:r>
            <a:r>
              <a:rPr lang="pt-BR" dirty="0"/>
              <a:t>de implementação de políticas que subsidiem não somente o ingresso, mas, sobretudo, a permanência desse grupo de alunos na universidade, para que eles tenham reais condições de concluir um curso de nível superior com êxito. </a:t>
            </a:r>
          </a:p>
          <a:p>
            <a:r>
              <a:rPr lang="pt-BR" dirty="0" smtClean="0"/>
              <a:t>É </a:t>
            </a:r>
            <a:r>
              <a:rPr lang="pt-BR" dirty="0"/>
              <a:t>indispensável compreender as demandas desses estudantes após o ingresso na universidade, tendo em vista que se parte do entendimento de que democratizar o acesso não significa somente aumentar o número de vagas e criar mecanismos facilitadores do acesso, mas implica, sobretudo, garantir condições efetivas para que o aluno ingresse e permaneça na universidade em condições satisfatórias.</a:t>
            </a:r>
          </a:p>
          <a:p>
            <a:endParaRPr lang="pt-BR" dirty="0"/>
          </a:p>
        </p:txBody>
      </p:sp>
    </p:spTree>
    <p:extLst>
      <p:ext uri="{BB962C8B-B14F-4D97-AF65-F5344CB8AC3E}">
        <p14:creationId xmlns:p14="http://schemas.microsoft.com/office/powerpoint/2010/main" val="21742751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Retenção e Evasão</a:t>
            </a:r>
            <a:endParaRPr lang="pt-BR" b="1" dirty="0"/>
          </a:p>
        </p:txBody>
      </p:sp>
      <p:sp>
        <p:nvSpPr>
          <p:cNvPr id="3" name="Espaço Reservado para Conteúdo 2"/>
          <p:cNvSpPr>
            <a:spLocks noGrp="1"/>
          </p:cNvSpPr>
          <p:nvPr>
            <p:ph idx="1"/>
          </p:nvPr>
        </p:nvSpPr>
        <p:spPr/>
        <p:txBody>
          <a:bodyPr/>
          <a:lstStyle/>
          <a:p>
            <a:r>
              <a:rPr lang="pt-BR" dirty="0"/>
              <a:t>F</a:t>
            </a:r>
            <a:r>
              <a:rPr lang="pt-BR" dirty="0" smtClean="0"/>
              <a:t>alta </a:t>
            </a:r>
            <a:r>
              <a:rPr lang="pt-BR" dirty="0"/>
              <a:t>de programas de permanência voltados para os estudantes ingressantes por meio das políticas de cotas na </a:t>
            </a:r>
            <a:r>
              <a:rPr lang="pt-BR" dirty="0" smtClean="0"/>
              <a:t>universidade.</a:t>
            </a:r>
          </a:p>
          <a:p>
            <a:r>
              <a:rPr lang="pt-BR" dirty="0"/>
              <a:t>É preciso identificar e analisar as dificuldades enfrentadas pelos estudantes na educação superior, contribuindo para uma discussão acerca da real democratização propiciada pelas cotas, bem como para problematizar a demanda da assistência estudantil e da questão didática/pedagógica na educação superior</a:t>
            </a:r>
            <a:r>
              <a:rPr lang="pt-BR" dirty="0" smtClean="0"/>
              <a:t>.</a:t>
            </a:r>
          </a:p>
          <a:p>
            <a:r>
              <a:rPr lang="pt-BR" dirty="0" smtClean="0"/>
              <a:t>Investigar </a:t>
            </a:r>
            <a:r>
              <a:rPr lang="pt-BR" dirty="0"/>
              <a:t>as dificuldades enfrentadas pelos estudantes cotistas, que são </a:t>
            </a:r>
            <a:r>
              <a:rPr lang="pt-BR" dirty="0" err="1" smtClean="0"/>
              <a:t>alun</a:t>
            </a:r>
            <a:r>
              <a:rPr lang="pt-BR" dirty="0" smtClean="0"/>
              <a:t>/os </a:t>
            </a:r>
            <a:r>
              <a:rPr lang="pt-BR" dirty="0"/>
              <a:t>com histórico de condições financeiras e pedagógicas desfavoráveis, decorre das constatações do alto índice de </a:t>
            </a:r>
            <a:r>
              <a:rPr lang="pt-BR" dirty="0" smtClean="0"/>
              <a:t>evasão.</a:t>
            </a:r>
            <a:endParaRPr lang="pt-BR" dirty="0"/>
          </a:p>
        </p:txBody>
      </p:sp>
    </p:spTree>
    <p:extLst>
      <p:ext uri="{BB962C8B-B14F-4D97-AF65-F5344CB8AC3E}">
        <p14:creationId xmlns:p14="http://schemas.microsoft.com/office/powerpoint/2010/main" val="3048919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400" b="1" dirty="0" smtClean="0"/>
              <a:t>Diversidade</a:t>
            </a:r>
            <a:endParaRPr lang="en-US" sz="4400" b="1" dirty="0"/>
          </a:p>
        </p:txBody>
      </p:sp>
      <p:sp>
        <p:nvSpPr>
          <p:cNvPr id="5" name="Content Placeholder 4"/>
          <p:cNvSpPr>
            <a:spLocks noGrp="1"/>
          </p:cNvSpPr>
          <p:nvPr>
            <p:ph idx="1"/>
          </p:nvPr>
        </p:nvSpPr>
        <p:spPr>
          <a:xfrm>
            <a:off x="323528" y="1443835"/>
            <a:ext cx="7200799" cy="5191969"/>
          </a:xfrm>
        </p:spPr>
        <p:txBody>
          <a:bodyPr>
            <a:normAutofit fontScale="92500" lnSpcReduction="10000"/>
          </a:bodyPr>
          <a:lstStyle/>
          <a:p>
            <a:pPr algn="just">
              <a:spcAft>
                <a:spcPts val="600"/>
              </a:spcAft>
            </a:pPr>
            <a:r>
              <a:rPr lang="pt-BR" sz="2400" dirty="0">
                <a:solidFill>
                  <a:schemeClr val="tx1"/>
                </a:solidFill>
              </a:rPr>
              <a:t>Brasil é um país notoriamente caracterizado por sua franca heterogeneidade humana e cultural</a:t>
            </a:r>
          </a:p>
          <a:p>
            <a:pPr algn="just">
              <a:spcAft>
                <a:spcPts val="600"/>
              </a:spcAft>
            </a:pPr>
            <a:r>
              <a:rPr lang="pt-BR" sz="2400" dirty="0" smtClean="0">
                <a:solidFill>
                  <a:schemeClr val="tx1"/>
                </a:solidFill>
              </a:rPr>
              <a:t>A </a:t>
            </a:r>
            <a:r>
              <a:rPr lang="pt-BR" sz="2400" dirty="0">
                <a:solidFill>
                  <a:schemeClr val="tx1"/>
                </a:solidFill>
              </a:rPr>
              <a:t>distinção entre um universal concreto de toda realização humana (a diversidade) e um universal abstrato (a diferença</a:t>
            </a:r>
            <a:r>
              <a:rPr lang="pt-BR" sz="2400" dirty="0" smtClean="0">
                <a:solidFill>
                  <a:schemeClr val="tx1"/>
                </a:solidFill>
              </a:rPr>
              <a:t>)</a:t>
            </a:r>
          </a:p>
          <a:p>
            <a:pPr algn="just"/>
            <a:r>
              <a:rPr lang="pt-BR" sz="2400" dirty="0">
                <a:solidFill>
                  <a:schemeClr val="tx1"/>
                </a:solidFill>
              </a:rPr>
              <a:t>As minorias e povos </a:t>
            </a:r>
            <a:r>
              <a:rPr lang="pt-BR" sz="2400" dirty="0" smtClean="0">
                <a:solidFill>
                  <a:schemeClr val="tx1"/>
                </a:solidFill>
              </a:rPr>
              <a:t>são </a:t>
            </a:r>
            <a:r>
              <a:rPr lang="pt-BR" sz="2400" dirty="0">
                <a:solidFill>
                  <a:schemeClr val="tx1"/>
                </a:solidFill>
              </a:rPr>
              <a:t>alienados de sua cultura e valores, o que torna as sociedades ocidentais cegas à </a:t>
            </a:r>
            <a:r>
              <a:rPr lang="pt-BR" sz="2400" dirty="0" smtClean="0">
                <a:solidFill>
                  <a:schemeClr val="tx1"/>
                </a:solidFill>
              </a:rPr>
              <a:t>diferença, </a:t>
            </a:r>
            <a:r>
              <a:rPr lang="pt-BR" sz="2400" dirty="0">
                <a:solidFill>
                  <a:schemeClr val="tx1"/>
                </a:solidFill>
              </a:rPr>
              <a:t>por suprimirem a identidade, como também altamente discriminatórias </a:t>
            </a:r>
          </a:p>
          <a:p>
            <a:pPr algn="just"/>
            <a:r>
              <a:rPr lang="pt-BR" sz="2400" dirty="0">
                <a:solidFill>
                  <a:schemeClr val="tx1"/>
                </a:solidFill>
              </a:rPr>
              <a:t>Entende-se que a luta pelo direito à diferença deve passar primeiro pela desconstrução da autoimagem negativa atribuída pelo colonizador a diferentes </a:t>
            </a:r>
            <a:r>
              <a:rPr lang="pt-BR" sz="2400" dirty="0" smtClean="0">
                <a:solidFill>
                  <a:schemeClr val="tx1"/>
                </a:solidFill>
              </a:rPr>
              <a:t>povos.</a:t>
            </a:r>
            <a:endParaRPr lang="pt-BR" sz="2400" dirty="0">
              <a:solidFill>
                <a:schemeClr val="tx1"/>
              </a:solidFill>
            </a:endParaRPr>
          </a:p>
          <a:p>
            <a:pPr algn="just">
              <a:spcAft>
                <a:spcPts val="600"/>
              </a:spcAft>
            </a:pPr>
            <a:r>
              <a:rPr lang="pt-BR" sz="2400" dirty="0" smtClean="0">
                <a:solidFill>
                  <a:schemeClr val="tx1"/>
                </a:solidFill>
              </a:rPr>
              <a:t>Os </a:t>
            </a:r>
            <a:r>
              <a:rPr lang="pt-BR" sz="2400" dirty="0">
                <a:solidFill>
                  <a:schemeClr val="tx1"/>
                </a:solidFill>
              </a:rPr>
              <a:t>segmentos sociais que auferem menor renda são também os que usufruem de menor benefício das políticas públicas e menor participação </a:t>
            </a:r>
            <a:r>
              <a:rPr lang="pt-BR" sz="2400" dirty="0" smtClean="0">
                <a:solidFill>
                  <a:schemeClr val="tx1"/>
                </a:solidFill>
              </a:rPr>
              <a:t>política.</a:t>
            </a:r>
            <a:endParaRPr lang="pt-BR" sz="2400" dirty="0">
              <a:solidFill>
                <a:schemeClr val="tx1"/>
              </a:solidFill>
            </a:endParaRPr>
          </a:p>
          <a:p>
            <a:pPr algn="just">
              <a:spcAft>
                <a:spcPts val="600"/>
              </a:spcAft>
            </a:pPr>
            <a:endParaRPr lang="pt-BR" sz="2400" dirty="0">
              <a:solidFill>
                <a:schemeClr val="tx1"/>
              </a:solidFill>
            </a:endParaRPr>
          </a:p>
          <a:p>
            <a:endParaRPr lang="en-US" dirty="0" smtClean="0"/>
          </a:p>
        </p:txBody>
      </p:sp>
    </p:spTree>
    <p:extLst>
      <p:ext uri="{BB962C8B-B14F-4D97-AF65-F5344CB8AC3E}">
        <p14:creationId xmlns:p14="http://schemas.microsoft.com/office/powerpoint/2010/main" val="2221427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2400" b="1" dirty="0"/>
              <a:t>As políticas de assistência estudantil que estão sendo </a:t>
            </a:r>
            <a:r>
              <a:rPr lang="pt-BR" sz="2400" b="1" dirty="0" smtClean="0"/>
              <a:t>implementadas garantem </a:t>
            </a:r>
            <a:r>
              <a:rPr lang="pt-BR" sz="2400" b="1" dirty="0"/>
              <a:t>a permanência</a:t>
            </a:r>
            <a:r>
              <a:rPr lang="pt-BR" b="1" dirty="0"/>
              <a:t>? </a:t>
            </a:r>
          </a:p>
        </p:txBody>
      </p:sp>
      <p:sp>
        <p:nvSpPr>
          <p:cNvPr id="3" name="Espaço Reservado para Conteúdo 2"/>
          <p:cNvSpPr>
            <a:spLocks noGrp="1"/>
          </p:cNvSpPr>
          <p:nvPr>
            <p:ph idx="1"/>
          </p:nvPr>
        </p:nvSpPr>
        <p:spPr/>
        <p:txBody>
          <a:bodyPr/>
          <a:lstStyle/>
          <a:p>
            <a:r>
              <a:rPr lang="pt-BR" dirty="0"/>
              <a:t>Garantir reserva de vagas na educação superior para grupos com histórico de discriminação étnico-racial, com condições socioeconômicas fragilizadas, com formação escolar e cultural deficitária, ou ainda por sua deficiência física, sendo essa garantia desvinculada de uma política de promoção da permanência dos mesmos no âmbito da universidade, não oportuniza a democratização plena do acesso, mas apenas expande as condições de acesso à educação superior. Portanto, a partir do momento que se institui uma política de cotas, é fundamental a criação de políticas de acolhimento desse alunado. </a:t>
            </a:r>
          </a:p>
        </p:txBody>
      </p:sp>
    </p:spTree>
    <p:extLst>
      <p:ext uri="{BB962C8B-B14F-4D97-AF65-F5344CB8AC3E}">
        <p14:creationId xmlns:p14="http://schemas.microsoft.com/office/powerpoint/2010/main" val="1667894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Para os profissionais do CEFET/ RJ (Grupo de Trabalho de Regulamentação da Assistência Estudantil) que atuam com programas específicos vinculados à Assistência Estudantil, explicam que ainda não contam com uma política específica que ordene as ações na Sede e em seus Campi nesse sentido. </a:t>
            </a:r>
          </a:p>
          <a:p>
            <a:r>
              <a:rPr lang="pt-BR" dirty="0"/>
              <a:t>As ações da Assistência Estudantil no CEFET/RJ encontram-se desarticuladas, necessitando, portanto, de uma regulamentação específica e, tem, ainda, no assistente social o profissional de referência dessa política, sem que haja uma regulamentação demarcando esse espaço ocupacional.</a:t>
            </a:r>
          </a:p>
          <a:p>
            <a:endParaRPr lang="pt-BR" dirty="0"/>
          </a:p>
        </p:txBody>
      </p:sp>
    </p:spTree>
    <p:extLst>
      <p:ext uri="{BB962C8B-B14F-4D97-AF65-F5344CB8AC3E}">
        <p14:creationId xmlns:p14="http://schemas.microsoft.com/office/powerpoint/2010/main" val="343567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O que queremos </a:t>
            </a:r>
            <a:r>
              <a:rPr lang="pt-BR" dirty="0"/>
              <a:t>?</a:t>
            </a:r>
            <a:br>
              <a:rPr lang="pt-BR" dirty="0"/>
            </a:br>
            <a:endParaRPr lang="pt-BR" dirty="0"/>
          </a:p>
        </p:txBody>
      </p:sp>
      <p:sp>
        <p:nvSpPr>
          <p:cNvPr id="3" name="Espaço Reservado para Conteúdo 2"/>
          <p:cNvSpPr>
            <a:spLocks noGrp="1"/>
          </p:cNvSpPr>
          <p:nvPr>
            <p:ph idx="1"/>
          </p:nvPr>
        </p:nvSpPr>
        <p:spPr/>
        <p:txBody>
          <a:bodyPr>
            <a:normAutofit/>
          </a:bodyPr>
          <a:lstStyle/>
          <a:p>
            <a:r>
              <a:rPr lang="pt-BR" dirty="0" smtClean="0"/>
              <a:t>Ações </a:t>
            </a:r>
            <a:r>
              <a:rPr lang="pt-BR" dirty="0"/>
              <a:t>que não estão relacionadas unicamente ao apoio financeiro, mas ações de acompanhamento e de acolhimento dos acadêmicos na universidade, a exemplo do atendimento </a:t>
            </a:r>
            <a:r>
              <a:rPr lang="pt-BR" dirty="0" smtClean="0"/>
              <a:t>psicossocial.</a:t>
            </a:r>
          </a:p>
          <a:p>
            <a:r>
              <a:rPr lang="pt-BR" dirty="0"/>
              <a:t>Conforme assinalou </a:t>
            </a:r>
            <a:r>
              <a:rPr lang="pt-BR" dirty="0" err="1"/>
              <a:t>Coulon</a:t>
            </a:r>
            <a:r>
              <a:rPr lang="pt-BR" dirty="0"/>
              <a:t> (2008), o estudante ao ingressar na universidade precisa adquirir o status de igual, compreender e decodificar os códigos inerentes da cultura universitária, daí pode resultar o seu êxito ou o fracasso </a:t>
            </a:r>
            <a:r>
              <a:rPr lang="pt-BR" dirty="0" smtClean="0"/>
              <a:t>acadêmico.</a:t>
            </a:r>
          </a:p>
          <a:p>
            <a:r>
              <a:rPr lang="pt-BR" dirty="0" smtClean="0"/>
              <a:t>Um </a:t>
            </a:r>
            <a:r>
              <a:rPr lang="pt-BR" dirty="0"/>
              <a:t>novo pacto civilizatório -  uma sociedade onde todas e todos possam viver plenamente a igualdade de direitos e oportunidades.</a:t>
            </a:r>
          </a:p>
          <a:p>
            <a:r>
              <a:rPr lang="pt-BR" dirty="0"/>
              <a:t>Sistema educacional mais justos e igualitários</a:t>
            </a:r>
          </a:p>
          <a:p>
            <a:endParaRPr lang="pt-BR" dirty="0"/>
          </a:p>
        </p:txBody>
      </p:sp>
    </p:spTree>
    <p:extLst>
      <p:ext uri="{BB962C8B-B14F-4D97-AF65-F5344CB8AC3E}">
        <p14:creationId xmlns:p14="http://schemas.microsoft.com/office/powerpoint/2010/main" val="434534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Referências Bibliográficas </a:t>
            </a:r>
            <a:endParaRPr lang="pt-BR" b="1" dirty="0"/>
          </a:p>
        </p:txBody>
      </p:sp>
      <p:sp>
        <p:nvSpPr>
          <p:cNvPr id="3" name="Espaço Reservado para Conteúdo 2"/>
          <p:cNvSpPr>
            <a:spLocks noGrp="1"/>
          </p:cNvSpPr>
          <p:nvPr>
            <p:ph idx="1"/>
          </p:nvPr>
        </p:nvSpPr>
        <p:spPr/>
        <p:txBody>
          <a:bodyPr>
            <a:normAutofit/>
          </a:bodyPr>
          <a:lstStyle/>
          <a:p>
            <a:r>
              <a:rPr lang="pt-BR" sz="1800" dirty="0">
                <a:hlinkClick r:id="rId2"/>
              </a:rPr>
              <a:t>http://</a:t>
            </a:r>
            <a:r>
              <a:rPr lang="pt-BR" sz="1800" dirty="0" smtClean="0">
                <a:hlinkClick r:id="rId2"/>
              </a:rPr>
              <a:t>publicacoes.fcc.org.br/ojs/index.php/cp/article/view/261/276</a:t>
            </a:r>
            <a:endParaRPr lang="pt-BR" sz="1800" dirty="0" smtClean="0"/>
          </a:p>
          <a:p>
            <a:r>
              <a:rPr lang="pt-BR" sz="1800" dirty="0"/>
              <a:t>Carina Aparecida Antunes, Jonatas Lima Valle  </a:t>
            </a:r>
            <a:r>
              <a:rPr lang="pt-BR" sz="1800" dirty="0" smtClean="0"/>
              <a:t>e Rafaela </a:t>
            </a:r>
            <a:r>
              <a:rPr lang="pt-BR" sz="1800" dirty="0"/>
              <a:t>Gonçalves Dias da Silva A ASSISTÊNCIA ESTUDANTIL NO CEFET-RJ: contexto e perspectivas. </a:t>
            </a:r>
            <a:r>
              <a:rPr lang="pt-BR" sz="1800" dirty="0">
                <a:hlinkClick r:id="rId3"/>
              </a:rPr>
              <a:t>http://</a:t>
            </a:r>
            <a:r>
              <a:rPr lang="pt-BR" sz="1800" dirty="0" smtClean="0">
                <a:hlinkClick r:id="rId3"/>
              </a:rPr>
              <a:t>www.cressrj.org.br/site/wp-content/uploads/2016/05/091.pdf</a:t>
            </a:r>
            <a:endParaRPr lang="pt-BR" sz="1800" dirty="0" smtClean="0"/>
          </a:p>
          <a:p>
            <a:r>
              <a:rPr lang="pt-BR" sz="1800" dirty="0"/>
              <a:t>ACESSO E PERMANÊNCIA NA EDUCAÇÃO SUPERIOR: DESAFIOS E ALCANCES DAS POLÍTICAS DE ASSISTÊNCIA ESTUDANTIL NA UFGD. </a:t>
            </a:r>
            <a:r>
              <a:rPr lang="pt-BR" sz="1800" dirty="0">
                <a:hlinkClick r:id="rId4"/>
              </a:rPr>
              <a:t>http://</a:t>
            </a:r>
            <a:r>
              <a:rPr lang="pt-BR" sz="1800" dirty="0" smtClean="0">
                <a:hlinkClick r:id="rId4"/>
              </a:rPr>
              <a:t>www.ppe.uem.br/xxivuniversitas/anais/trabalhos/e_5/5-013.pdf</a:t>
            </a:r>
            <a:r>
              <a:rPr lang="pt-BR" sz="1800" dirty="0" smtClean="0"/>
              <a:t>.</a:t>
            </a:r>
          </a:p>
          <a:p>
            <a:r>
              <a:rPr lang="pt-BR" sz="1800" dirty="0">
                <a:latin typeface="Raleway" charset="0"/>
              </a:rPr>
              <a:t>MADEIRA, Maria Zelma de A. Desigualdades Raciais como expressão da questão social no Ceará. In Expressões da questão social no Ceará. Fortaleza: </a:t>
            </a:r>
            <a:r>
              <a:rPr lang="pt-BR" sz="1800" dirty="0" err="1">
                <a:latin typeface="Raleway" charset="0"/>
              </a:rPr>
              <a:t>EdUECE</a:t>
            </a:r>
            <a:r>
              <a:rPr lang="pt-BR" sz="1800" dirty="0">
                <a:latin typeface="Raleway" charset="0"/>
              </a:rPr>
              <a:t>, 2014</a:t>
            </a:r>
          </a:p>
          <a:p>
            <a:endParaRPr lang="pt-BR" sz="1800" dirty="0"/>
          </a:p>
        </p:txBody>
      </p:sp>
    </p:spTree>
    <p:extLst>
      <p:ext uri="{BB962C8B-B14F-4D97-AF65-F5344CB8AC3E}">
        <p14:creationId xmlns:p14="http://schemas.microsoft.com/office/powerpoint/2010/main" val="2035761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a:xfrm>
            <a:off x="971601" y="2882400"/>
            <a:ext cx="7632848" cy="2346800"/>
          </a:xfrm>
        </p:spPr>
        <p:txBody>
          <a:bodyPr>
            <a:normAutofit fontScale="92500" lnSpcReduction="20000"/>
          </a:bodyPr>
          <a:lstStyle/>
          <a:p>
            <a:r>
              <a:rPr lang="en" sz="3600" b="1" dirty="0">
                <a:solidFill>
                  <a:schemeClr val="tx1"/>
                </a:solidFill>
              </a:rPr>
              <a:t>Obrigada </a:t>
            </a:r>
            <a:r>
              <a:rPr lang="en" sz="3600" b="1" dirty="0" smtClean="0">
                <a:solidFill>
                  <a:schemeClr val="tx1"/>
                </a:solidFill>
              </a:rPr>
              <a:t>!</a:t>
            </a:r>
          </a:p>
          <a:p>
            <a:endParaRPr lang="en" sz="3600" b="1" dirty="0" smtClean="0">
              <a:solidFill>
                <a:schemeClr val="tx1"/>
              </a:solidFill>
            </a:endParaRPr>
          </a:p>
          <a:p>
            <a:pPr lvl="0">
              <a:buNone/>
            </a:pPr>
            <a:r>
              <a:rPr lang="pt-BR" sz="3600" b="1" dirty="0">
                <a:solidFill>
                  <a:schemeClr val="tx1"/>
                </a:solidFill>
                <a:hlinkClick r:id="rId2"/>
              </a:rPr>
              <a:t>Z</a:t>
            </a:r>
            <a:r>
              <a:rPr lang="en" sz="3600" b="1" dirty="0" smtClean="0">
                <a:solidFill>
                  <a:schemeClr val="tx1"/>
                </a:solidFill>
                <a:hlinkClick r:id="rId2"/>
              </a:rPr>
              <a:t>elma.madeira@gabgov.ce.gov.br</a:t>
            </a:r>
            <a:endParaRPr lang="en" sz="3600" b="1" dirty="0" smtClean="0">
              <a:solidFill>
                <a:schemeClr val="tx1"/>
              </a:solidFill>
            </a:endParaRPr>
          </a:p>
          <a:p>
            <a:pPr lvl="0">
              <a:buNone/>
            </a:pPr>
            <a:r>
              <a:rPr lang="en" sz="3600" b="1" dirty="0" smtClean="0">
                <a:solidFill>
                  <a:schemeClr val="tx1"/>
                </a:solidFill>
              </a:rPr>
              <a:t>85 31333711/3709</a:t>
            </a:r>
            <a:endParaRPr lang="en" sz="3600" b="1" dirty="0">
              <a:solidFill>
                <a:schemeClr val="tx1"/>
              </a:solidFill>
            </a:endParaRPr>
          </a:p>
          <a:p>
            <a:pPr lvl="0">
              <a:buNone/>
            </a:pPr>
            <a:r>
              <a:rPr lang="en" sz="3200" b="1" dirty="0">
                <a:solidFill>
                  <a:schemeClr val="bg1"/>
                </a:solidFill>
              </a:rPr>
              <a:t>085 31333711-3709</a:t>
            </a:r>
          </a:p>
          <a:p>
            <a:endParaRPr lang="en" sz="3200" b="1" dirty="0">
              <a:solidFill>
                <a:schemeClr val="tx1"/>
              </a:solidFill>
            </a:endParaRPr>
          </a:p>
          <a:p>
            <a:endParaRPr lang="en" sz="3200" b="1" dirty="0" smtClean="0">
              <a:solidFill>
                <a:schemeClr val="tx1"/>
              </a:solidFill>
            </a:endParaRPr>
          </a:p>
          <a:p>
            <a:endParaRPr lang="en" sz="3200" b="1" dirty="0">
              <a:solidFill>
                <a:schemeClr val="tx1"/>
              </a:solidFill>
            </a:endParaRPr>
          </a:p>
          <a:p>
            <a:endParaRPr lang="en" sz="3200" b="1" dirty="0" smtClean="0">
              <a:solidFill>
                <a:schemeClr val="tx1"/>
              </a:solidFill>
            </a:endParaRPr>
          </a:p>
          <a:p>
            <a:endParaRPr lang="pt-BR" dirty="0">
              <a:solidFill>
                <a:schemeClr val="tx1"/>
              </a:solidFill>
            </a:endParaRPr>
          </a:p>
        </p:txBody>
      </p:sp>
    </p:spTree>
    <p:extLst>
      <p:ext uri="{BB962C8B-B14F-4D97-AF65-F5344CB8AC3E}">
        <p14:creationId xmlns:p14="http://schemas.microsoft.com/office/powerpoint/2010/main" val="554067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Contemporaneidade</a:t>
            </a:r>
            <a:endParaRPr lang="pt-BR" b="1" dirty="0"/>
          </a:p>
        </p:txBody>
      </p:sp>
      <p:sp>
        <p:nvSpPr>
          <p:cNvPr id="3" name="Espaço Reservado para Conteúdo 2"/>
          <p:cNvSpPr>
            <a:spLocks noGrp="1"/>
          </p:cNvSpPr>
          <p:nvPr>
            <p:ph idx="1"/>
          </p:nvPr>
        </p:nvSpPr>
        <p:spPr>
          <a:xfrm>
            <a:off x="395536" y="1596540"/>
            <a:ext cx="7776864" cy="4529623"/>
          </a:xfrm>
        </p:spPr>
        <p:txBody>
          <a:bodyPr>
            <a:normAutofit lnSpcReduction="10000"/>
          </a:bodyPr>
          <a:lstStyle/>
          <a:p>
            <a:r>
              <a:rPr lang="pt-BR" sz="2600" dirty="0">
                <a:solidFill>
                  <a:schemeClr val="tx1"/>
                </a:solidFill>
              </a:rPr>
              <a:t>[...] todos os tempos são incertos, pois sociedade e cultura são móveis, porém, alguns tempos são mais incertos do que outros – tempos em que os acordos sociais estabelecidos e os modos estabelecidos de ver questões sociais e educacionais começam a desgastar-se, e não são capazes de prover respostas ou de fazer frente às forças da crise e do desmantelamento social [...]. Em tempos de incerteza, visões rivais de mudança disputam umas com as outras para ver qual estabelecerá uma nova “certeza” baseada em um novo discurso do senso comum em progresso. (CARLSON; APPLE, 2000, p. 11)</a:t>
            </a:r>
          </a:p>
          <a:p>
            <a:endParaRPr lang="pt-BR" dirty="0"/>
          </a:p>
        </p:txBody>
      </p:sp>
    </p:spTree>
    <p:extLst>
      <p:ext uri="{BB962C8B-B14F-4D97-AF65-F5344CB8AC3E}">
        <p14:creationId xmlns:p14="http://schemas.microsoft.com/office/powerpoint/2010/main" val="1662719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idx="1"/>
          </p:nvPr>
        </p:nvSpPr>
        <p:spPr>
          <a:xfrm>
            <a:off x="539553" y="2882400"/>
            <a:ext cx="7704856" cy="2706840"/>
          </a:xfrm>
        </p:spPr>
        <p:txBody>
          <a:bodyPr>
            <a:normAutofit/>
          </a:bodyPr>
          <a:lstStyle/>
          <a:p>
            <a:r>
              <a:rPr lang="pt-BR" sz="2400" dirty="0"/>
              <a:t>As reflexões contemporâneas sobre educação escolar nos tempos complexos ou de incerteza depositam na educação escolar a missão de salvar o mundo, de sermos capazes de “construir” o novo cidadão crítico, de produzirmos um ser humano não racista, não sexista, não xenófobo, não classista, não “</a:t>
            </a:r>
            <a:r>
              <a:rPr lang="pt-BR" sz="2400" dirty="0" err="1" smtClean="0"/>
              <a:t>homofóbico</a:t>
            </a:r>
            <a:r>
              <a:rPr lang="pt-BR" sz="2400" dirty="0" smtClean="0"/>
              <a:t>.</a:t>
            </a:r>
            <a:endParaRPr lang="pt-BR" sz="2400" dirty="0"/>
          </a:p>
        </p:txBody>
      </p:sp>
    </p:spTree>
    <p:extLst>
      <p:ext uri="{BB962C8B-B14F-4D97-AF65-F5344CB8AC3E}">
        <p14:creationId xmlns:p14="http://schemas.microsoft.com/office/powerpoint/2010/main" val="540748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620000" cy="778098"/>
          </a:xfrm>
        </p:spPr>
        <p:txBody>
          <a:bodyPr>
            <a:normAutofit fontScale="90000"/>
          </a:bodyPr>
          <a:lstStyle/>
          <a:p>
            <a:r>
              <a:rPr lang="pt-BR" sz="3600" b="1" dirty="0"/>
              <a:t>A TENSÃO DIVERSIDADE-IGUALDADE </a:t>
            </a:r>
            <a:r>
              <a:rPr lang="pt-BR" dirty="0"/>
              <a:t/>
            </a:r>
            <a:br>
              <a:rPr lang="pt-BR" dirty="0"/>
            </a:br>
            <a:endParaRPr lang="pt-BR" dirty="0"/>
          </a:p>
        </p:txBody>
      </p:sp>
      <p:sp>
        <p:nvSpPr>
          <p:cNvPr id="3" name="Espaço Reservado para Conteúdo 2"/>
          <p:cNvSpPr>
            <a:spLocks noGrp="1"/>
          </p:cNvSpPr>
          <p:nvPr>
            <p:ph idx="1"/>
          </p:nvPr>
        </p:nvSpPr>
        <p:spPr>
          <a:xfrm>
            <a:off x="4355976" y="1124744"/>
            <a:ext cx="4032448" cy="5001419"/>
          </a:xfrm>
        </p:spPr>
        <p:txBody>
          <a:bodyPr>
            <a:normAutofit fontScale="92500" lnSpcReduction="10000"/>
          </a:bodyPr>
          <a:lstStyle/>
          <a:p>
            <a:r>
              <a:rPr lang="pt-BR" sz="2400" dirty="0">
                <a:solidFill>
                  <a:schemeClr val="tx1"/>
                </a:solidFill>
              </a:rPr>
              <a:t>É no bojo das correntes contemporâneas de crítica à modernidade, de mobilização dos chamados novos movimentos sociais que reivindicam políticas de reconhecimento de suas especificidades </a:t>
            </a:r>
            <a:r>
              <a:rPr lang="pt-BR" sz="2400" dirty="0" err="1">
                <a:solidFill>
                  <a:schemeClr val="tx1"/>
                </a:solidFill>
              </a:rPr>
              <a:t>identidárias</a:t>
            </a:r>
            <a:r>
              <a:rPr lang="pt-BR" sz="2400" dirty="0">
                <a:solidFill>
                  <a:schemeClr val="tx1"/>
                </a:solidFill>
              </a:rPr>
              <a:t> e culturais e de atenção para com o viés </a:t>
            </a:r>
            <a:r>
              <a:rPr lang="pt-BR" sz="2400" dirty="0" err="1">
                <a:solidFill>
                  <a:schemeClr val="tx1"/>
                </a:solidFill>
              </a:rPr>
              <a:t>monoculturalista</a:t>
            </a:r>
            <a:r>
              <a:rPr lang="pt-BR" sz="2400" dirty="0">
                <a:solidFill>
                  <a:schemeClr val="tx1"/>
                </a:solidFill>
              </a:rPr>
              <a:t> da globalização (CANDAU, 2002, p. 10-45) que vem ocorrendo o debate sobre diversidade no mundo social e na educação escolar</a:t>
            </a:r>
            <a:r>
              <a:rPr lang="pt-BR" dirty="0"/>
              <a:t>.</a:t>
            </a:r>
          </a:p>
          <a:p>
            <a:endParaRPr lang="pt-BR" dirty="0"/>
          </a:p>
        </p:txBody>
      </p:sp>
      <p:pic>
        <p:nvPicPr>
          <p:cNvPr id="2050" name="Picture 2" descr="http://images.slideplayer.com.br/3/384471/slides/slide_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8" y="1124744"/>
            <a:ext cx="4037332"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13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p:txBody>
          <a:bodyPr/>
          <a:lstStyle/>
          <a:p>
            <a:pPr eaLnBrk="1" hangingPunct="1"/>
            <a:r>
              <a:rPr lang="pt-BR" b="1" dirty="0" smtClean="0">
                <a:solidFill>
                  <a:srgbClr val="0070C0"/>
                </a:solidFill>
              </a:rPr>
              <a:t>Diversidade</a:t>
            </a:r>
          </a:p>
        </p:txBody>
      </p:sp>
      <p:sp>
        <p:nvSpPr>
          <p:cNvPr id="18435" name="Espaço Reservado para Conteúdo 2"/>
          <p:cNvSpPr>
            <a:spLocks noGrp="1"/>
          </p:cNvSpPr>
          <p:nvPr>
            <p:ph idx="1"/>
          </p:nvPr>
        </p:nvSpPr>
        <p:spPr>
          <a:xfrm>
            <a:off x="3779912" y="1124744"/>
            <a:ext cx="4608513" cy="5001419"/>
          </a:xfrm>
        </p:spPr>
        <p:txBody>
          <a:bodyPr>
            <a:normAutofit/>
          </a:bodyPr>
          <a:lstStyle/>
          <a:p>
            <a:pPr eaLnBrk="1" hangingPunct="1"/>
            <a:r>
              <a:rPr lang="pt-BR" sz="2400" dirty="0" smtClean="0">
                <a:solidFill>
                  <a:schemeClr val="tx1"/>
                </a:solidFill>
              </a:rPr>
              <a:t>É uma temática cada vez mais presente no debate educacional brasileiro. </a:t>
            </a:r>
          </a:p>
          <a:p>
            <a:pPr eaLnBrk="1" hangingPunct="1"/>
            <a:r>
              <a:rPr lang="pt-BR" sz="2400" dirty="0" smtClean="0">
                <a:solidFill>
                  <a:schemeClr val="tx1"/>
                </a:solidFill>
              </a:rPr>
              <a:t>Observam-se pelo menos três sentidos distintos e, por vezes, contraditórios, que podem ser associados à concepção de “diversidade”: </a:t>
            </a:r>
          </a:p>
          <a:p>
            <a:pPr eaLnBrk="1" hangingPunct="1"/>
            <a:r>
              <a:rPr lang="pt-BR" sz="2400" dirty="0" smtClean="0">
                <a:solidFill>
                  <a:schemeClr val="tx1"/>
                </a:solidFill>
              </a:rPr>
              <a:t>a) a ideia de inclusão social; </a:t>
            </a:r>
          </a:p>
          <a:p>
            <a:pPr eaLnBrk="1" hangingPunct="1"/>
            <a:r>
              <a:rPr lang="pt-BR" sz="2400" dirty="0" smtClean="0">
                <a:solidFill>
                  <a:schemeClr val="tx1"/>
                </a:solidFill>
              </a:rPr>
              <a:t>b) de ações afirmativas;</a:t>
            </a:r>
          </a:p>
          <a:p>
            <a:pPr eaLnBrk="1" hangingPunct="1"/>
            <a:r>
              <a:rPr lang="pt-BR" sz="2400" dirty="0" smtClean="0">
                <a:solidFill>
                  <a:schemeClr val="tx1"/>
                </a:solidFill>
              </a:rPr>
              <a:t> c) de políticas de diferença.</a:t>
            </a:r>
          </a:p>
        </p:txBody>
      </p:sp>
      <p:sp>
        <p:nvSpPr>
          <p:cNvPr id="18436" name="AutoShape 5" descr="data:image/jpeg;base64,/9j/4AAQSkZJRgABAQAAAQABAAD/2wBDAAkGBwgHBgkIBwgKCgkLDRYPDQwMDRsUFRAWIB0iIiAdHx8kKDQsJCYxJx8fLT0tMTU3Ojo6Iys/RD84QzQ5Ojf/2wBDAQoKCg0MDRoPDxo3JR8lNzc3Nzc3Nzc3Nzc3Nzc3Nzc3Nzc3Nzc3Nzc3Nzc3Nzc3Nzc3Nzc3Nzc3Nzc3Nzc3Nzf/wAARCACsAHEDASIAAhEBAxEB/8QAHAAAAQUBAQEAAAAAAAAAAAAABQACAwQGAQcI/8QATBAAAgEDAwIEAwMGCAoLAQAAAQIDBAURABIhBjETQVFhFCJxB4GRFSMyQqHRJFKClLHB0vAWMzRDU1RicpKiNTZEVWNkhJOz4fHC/8QAGgEAAgMBAQAAAAAAAAAAAAAAAgMBBAUABv/EADIRAAEEAQIEBAQGAgMAAAAAAAEAAgMREgQxEyFBUQVhkaEUFSLBBjJSgdHwcbHS4fH/2gAMAwEAAhEDEQA/ANuOh7QqFmnrlUDJLVPAH4aE0tv6OrqlaegvMtUWbaWgrldVb9UHHIzzg9jjHcga325VChmQE8KGPc68tqqqjmultpL6y01fT18Uk1upRsFRI5wJFBG7CsMnB2sMN3yNZ7ImEE17BXDPLf5j6lHKfp7p2a4y2+Oa5ePEDnM3Bx3wce+qU9D0tBNJHJPdgY2KsRJwMd9Kz1Zbq7xRn85UyLnyO4N+8ajFBRV95uEdfcZaNRKQmzZ85LMDncp9vx1m8UuAAAHM7rY4IY52TnEAA8j1VprP02hqlM9zzTAF8S9xkDI4576VBZ+mq+UxU9TclcKTh5sbgPTjUdYoSsvqjsqAf866p21Yoa21NBM0k0qhpQcfIxzleB6a7iuyAAHp50pEIMZOTr6c+WwPNXobV01NSzVMdRc/Dg2lwZTk7uxA1IbH07+SxcfiLn8OW2/435s5x2x66B0lWIrfXRk43rHx/utn+vRSabw+jqZRk76qQ49cE6hs5IvEbdutopNNi4DI/mrfpVqSotPTcEVPI010K1CF0xLngcc8caYKLpjwZH8e6YjxuHic4Oef2a78BJXdOQ1iVKxihMqPEYi2/LAjByNvf0PfVd7XJT9PNcWqVdaplVYhFt8PBbu247vLyGiMjwSQBVXshEcVAF7srrfz/hEqSwdP1c08MM1yDxLvYNNjI9Rx/fOq62vpt6FqpZroyLL4R/O85xn09CNTxyfA3WrfOPEtxcD1Phr/AFg6HT/wfpyiQA7pqmVyB54IQfsA0T5SGmgOV9POggZDk4fUeddelWUTq+nbDS29K1qivMUgBjxPy+e2ONPtfTVjuVP41PPX8HaytUfMp9+NVrm3j9LWnexCLIUfaecDI7+uM6NdIUfhyVtTBLG1FMVWFNxLrtJ/SyODzjz7aNjspKAFV5dt0qVpjgyLjdkb8t9vumf4EWv/AEtf/OP/AK0tanH00tXOC3t/pZnxEnc+qp3G2rcI6XxJSgp6hKnbtDK5XOAQR6kEY5BAPtry6iNYtXFeaC7VdxhNbJ4NVUVhMAQ53RyxON8cgUkKF4YqpOONb7qCt6gttXHVUS26W2eFiRZw6vHJ5MXXOEPmdvGOeOR5tTPW3cVyJZq93/KpWZLbKDSGUMrLIecqy5DEgBW7nnTWg4FKBGQtEKGp+GqKZ8EFKoSliecHYMf8v7dFaOyy3m93GOOoSFaebc2YyxYF27cjHb31BcenGs9llrblW0cNRLKoVqmqKhQQcgyMxDEnngDWn6So5aeeuuUzwNSViJJDPHMGVxljnPp83fWXHpXteA4WP+luT66N0bnRmnVVfv8A+rPXD/pDqHHbaP8A5F1B05DHFdqSSqGWkpmkhx2DMpwcfQMPv0dq7BcZau9SxxRlKlR4B8UfN84P3cA6hmslbTS2AIsQqY4vDkQyc/LycccgBjz9PXUcB+QdW38n7Lhq4uGWZb/8R9xSx6wb4oe+Zm24/l4P9GiMk4FqtiEblSaWQr6/nB+7Ruj6TuSrbxLFEPDklaUiTO0Hlfrzplu6SuD1NCl0p4vhI95mVZj2+YgcYPcqdA3TS1yFXX2Tn66Bxsm699wmWeTf0ze48cb1kA9AwA//AJ1LX/8AUGix/pP621dg6crqX8sQU8KCmnjC02Ze+DkA55HHHOpqyyV8vSNNb44ozVRtuZPEGMZbz+/TRDJgRXSvdVXamHihwPLK/YIL1SrQS0E6d5KNVb6bcH+nVWscQU1jV13COjWZlPGS/wAx/q0evVtkv1lt0lmenqtiNE0izDacfKcHzwykHTIrPBeL8zgw1FrowaV/DmIKyxrt2EDB4JOpdp5C51dwpj1kLWMyOwP8D2Q63VFI/T626sWT87V7EkQDMbHaQefcnRPoyOSkvNwoGcNsQbivYkNjI/HUDdLXEUtZGIUASYSUwWXJdfmB+hwR389FOi7JVW/4qruCeHNUBUSLfuKKMnJI4ySffsNdFFJm3IbDf7IdRqITE/B35jt+92tJs920tP3D+KdLWjSxeIFwDKjIzrG27pu59JtcKqyyi4x1Va1TJQOqx5VgMhG7BxjjOAQADg86Fi2cf5fdP5/L/a0yC3CaqjhNyucCSfoTzVs3huc4wpzyc+4HI76qw6trziwEq5JpCwW5wRn7RLRd7tT2sWaBnanqTNLtqEhYYQgYZlYA5Oex7aE3npm/XCa70oiqGoKqnSNBJW42kMgIUK2Cu0EncoOcjJB4MP0UY4i79QXNdq5OamXaMfy86xltraWtqPC+Nu8RY4iZ62ULIPI43fKT3weedWJJDE2y1LjgEp5OWqsdgvtH1Q0lRWVv5PhdvDJlDRPFtCpHgvuyP0s7e+fmOdS1Fn6gl61NYaqoWgEiNC0TLsjjC/MjKWBO5s/qnuDkY0I/Jmf+33P+fS/v0ja//P3Qf+vl/taqHxKPsn/L5O4RTqez9RVnUSTULTil2QimkjrTClK4cmQug/xmRgAc9scZzq91LbbpWX60yQLUy2yIN40cFWYCkmVKyNjl1ABG337azn5KP/eF19f8ul/ta7+Sz5110++ul/frvmMfYqfl7+4UR6e6yZ6t0lq0naKt/OG47kmlf5YSqZxGqqTx+zjOr8PTPUFHdBUwVVbLFFWvJHHLXswaH4bbggnBJl557Y1V/JeO9fdP5/L+/Se3Ki7muF0Hp/DpeT5AfN30Q8RjJoBCdA8CyUqbpfqdIKUS1NSj0sVvQFa87WKuzVLMM88HHPfVRLHeaP4l7fdY6apnp653zXDw/Hlm3RjbnAIUt8wHc6LWaS3UXiyVC3O6soHjbneaGH0Cqx+c++Dny0a6y6ge1WKnns8cU1TWyLHSD9UkgnOPPCgnHtrQY4EWqRBBpU+loL9bKWf+BST0887vTwz3ISvTIIxgGQ53bnB7E7Qfu1pLbUXGeWZa+3LSIqxmJ1qBJ4hK5cEADG1uPfvxrxm4V3VEZjqrm22HeplekYw43EDJCMOPrn6+etV+SSGaOWruiyRna6/Hy8HH19CD9+q88zYhkeYT4tO6Q1dFel4Olrzf8kJ/r1z/AJ/L/a0tVfjovNO+Af3RJaf4mWOm8TYHO5zjuoxkd/MkL/K0RkVpaeZI6tG3pgxIdwXIwYhjHlnHn66GVe+CqppwoaPbLHKNu75WXPbzxtzj2125VNTHSs61MZYKrIyRsjKFOS3zsSQcDkY+/PDdFDcQrqlayQ8Q30Rnq9Ks9OymFygWPNQF5JTbyB/fy1gKG4L4FGjUYdaaUxqPAZlk3nBL57gE4+o1oa4S1Enw3xtUTLuVWZ5GUtjhO+3JGc+mqdFQFWSYVtUKFW8QUpVlMhxg+e0NuBGMbiQSB56tysJdTSlwygN5hWaBZvhwlSCJF82xll7qePYj9uu10jU1JNNFF4rxxPJszgYUZJJ8h7+49dW4omjlmRthKNtynYkDJ49iSPu0PufU9P068qPSfF1M8IVIS21dnOSxIPBOBj21ishY6ejstZjpZGBsYtx2VHolqysukUt+TeZFZHgbAjhY4IG0E85wAT33HWm6xNnsdqecwxw1LK3w4QlMuBxnHcZx3GORrN9LdQUhu1PTR2yCZ2SER1WwAxE7QwJIyPYD0OrH2gTDqK5xWS2UxqKujYtMykblBALKMkA/qnv3wNbMMQew0As3VF0Mo4lhMsdwNckkM4X4iHbveNSI5cgHcmecc4weRj0wdXZ4TPJFAC6rIHLsi5KgIRnsfMjnHpod07S/k9J6apE0dbJVq3hyAfKAm3HHntwTotc6irt9I1fb0WSeAFhG65DKQQw4Ppz92s5+mEOqaDyBVluo4sDiDaHp1FKts3fD108scW2CWOE+C6nHiFpANoHyk8kEDAHJOrtwp5I+m6Koni3RoWZUYjB3puz54G7IH11nKGCSsojSSrAxlnyJomJZUYlioT0Izhs45PmNH66euqTHTPdJGT5FaCNU5bhuPl7Djz8j6a03w8NpLj5LObLZBClp/FuEdTHKzBigZpJfDIY92YbeOyrgnjtgY1FTUz01Y4epeczR+Iu8YAUYxj/iOfoNSQ2hEV3aM8ghovDABHfA9Mnue549NT0ytLJ4rzCbZGsauowhPdivtnA581Os6dwdGaV2B31rvhf7Wlqz83rpazcPJaOZT5KcTRFCSOxBHdSOQR7jQiSidZljmEUZMiuJWwIgAwY49CT+qf2ga0aJxpFB24wdaWnnfpzyWbNG2XdUqVY1o6OWWQRskI4DDGCBnOfP379/XXVqlZpDQpG5kYM0u3MasONw9W+nHHPu2eW1U0pE81DFIOSHZFP7dW0KSoskbq6sMhlOQR9dAXuJJChsTeqrxwrGiop4HGSeToH1HY6W4S09XVRyOsGRIsbbSUJB8vQj68nWl2ca54ftoWtIdkrbJCzm00Vn7TZrTS11PV9PRVZLyosiSS7lxnO4A98c8g40OnoKxepq+rpzXrJHUHwqlKbdnzOeRkZyBjyGtFXtTWqCa4FpKcLgu0Pdjnjg8E5PmPPWQtfWK1dw8C50kq08z4RzKWBYtg7kCgEAk574wfTWhHKMbDbVOYyvfZfz9US6ZorhU1klxuc7Sjkx7hjLnIYjjtg4/Hy1ptnmMg+o1OqAdgAB2AHbXdnGqMpMjsinRgMbSDNbDTyyS0Sx/Ou0pIOw9FbyHt/RrlvpWiaH4uGr2RRDKwumS+ACM7uwwcHjv7cmthxrK9TdbW6xTfDRxTXCsBxJDS4Ih/327L5cd9PbNM4Bu9JTo42kuHK0aamZ8eE1RTRN+kpqTI7exJyF+7n3Gp44VRQiKFVRgADAA1nenOvLLewIzJ8HVEAGGdgMnjs3Y9x6HntrWhOe2kSseT9SZEWgfSoNmlqxs9tLQYFHmplTjQR3mu9VNHFM8Nvgcxs0bYepcfpAN+qoORxySDzjvpAhxx31gbddqwUIoLLTUs9XCWRhU1BiLSBvzjBQpyqseT39BoNe3UcLHTj6jyvsFWDgSuXisoUuENmgiVI0lVp4YYt29MbsEY82xyT5E99PtN2pobvClBM01trpTGj796rIFJJwF+TkY+Yksc8A8nls6WuVJKayvuK3GplLGemZRFCxYgkg4LHG0AZ4wMYGuS9OxLWUkazM08kjTS0sYXwopMMVmXgEbGIC59vTVjSaaGCEMJt3X/KEl5dyHJbMIT6fjpeGddtsvxtBT1W0KZYwxX0PmPxzqrVzmeZqOkfGziomQ48P/YB/jHP3D3I07Abow+0MvNEl9K29w3wkUqvUurYDleRGPUdix8u3cnGX6h+CpJaBLXTiJIyZUIBVXxJuwvlgHzHqNbOSATslrpQY4wgaYqceHFyMA98tggfee4Gour7K9fZGSiiU1NNiSCMcZwOUHplcj641zWki1OQBoq3a62C50cdVTHh+GU90Yd1PuNW9h15b0/epLTUirgDy08g/PwYwzjyIBxhwfX3B8iPUqKpp6+kjq6ORZYJBlXXz/cfUeWNdgCpcS1C+o7kbVbGliUSVUrLDTRk43yscKCfIZ5J9BrBy9OVlup52GWMESz1hcorpI/Lr8pIJXcCeex7sdFPtFld73R0m4qkVO0hAJGWZgM8efy99ABVVX5PmtqVB+EmqFnnU53vIMcF85wdqkjzx35OmtDQKKgB5Ic1Y/q2nEFTDURgx/wAV1H6LDkfTXunRlwkvXS9tuMqbZJ4QWy+7JHBOfcjOvIr9QpWeEZ5GSCMMWKqDg/xiTwABnOvaulKJaLpu2U0cRiWOmQbGJJU4yck+5OuP1sCB7cJD2V7YfTS1Z2H2/DS0GIXcRSheDrEW+CSmujNHNG9JU3CpaNTEC0Z+bIVvRtpPr7+m4dT4bBe+ONYW2VKJQ9P01QwSrVzFIjN8yyLE4fOeT8wPPnnPnqvr5JIzGGDkTz9EEVEoh1LdJrLZ57hBS/EmEqTHv28EgFs4PAznQXpnqOpulNWtHa0pn8RY4XVyRNMwJwQQD8owSfTPprS1ZkaIrHDFMrAq0UjYDAj6HXnt46tg6dh+FoKaOG7KrRpTrEyU9DGSfziZUCVmx+l275xyC7TxcU4gJ8sjWMNjn3W/dmpYIbLa3bxIYlWapOD4Ix393buB2Hc+QPJDDaqBI6eJnwdkMKtueVz2GTySTySfcnzOvIOiOqprLeGa4VLvRVr/AMLeWQttc/50n18j7fQa9ntFGa6pS6VULIsYZaON+CFPeQr5Mw4GeQvpuI1Ym07xLidlXZI3Gxurlqt3wUDbyJKiZ/Enl/jsQBx7AAAew9c6umP2Opdo0to0eCXkvKet7H+R7qKuCMLRVzliAOI5zkt9zd/rn1GqFhvVVYazxoFM1LIR49JnAbtl19HA+5ux8iPWbtbKS7UE1DXReJBKMEdiCOQwPkQQCD5EDXkN5tFZYqw0laGdT/iKgD5Zl9fZvUff20t7C05BWonteMHI31tFDfLZSdQ2h/GpVRo5iF+ZMHgsO67TuVhjI3Z8jrIGdIiqxuDuXEcSsCW9+5499U7J1LX2G61FZbpA0U7nxqaQnw5gOBn0OP1h+3Vm53+0Vt3nuFNbjb3eGOMwpEMEgsSQVGOSfPB41L22LTGMe0107rVdFW6G539UqoI5oIITMVcbhvyAvB+rH7tephMDtrwXpvrOrsVzqKxKOOeKojSNoZH2kBSTkMM8/N6Y4GvXelurrZ1KrJRF4qmNQ0lPKuGUeoPZh7gnUsZTaStQ1+WRHJH9ulruD6jS0WBVawsD9r9/rLRZaalttQ1PNWylZJUOHWIKc7T5EkqM+mcYPOvDmbMplZnMpYMZSx359d3fPv341uvtfu0dx6pFLAGYW+HwnOCB4jHcwHrgBOffWCfIBJHHA1qadjRHZVWRxyoLVx9eX9be9HJURzBlws8isJV/lKy57ef7dZmqnqKyrklraiWomkG5pZD8xPb92mfUaUcck06rGu6SQrGi9sknAH3kjRCCOO3NFLjI51Albf7LemP8ILuKyrU/k+hZXdT2llPKp9B3P8n1170ox5n8NB+k7HD07YaW2wkMY1zK5P6ch5Y/ifwxozuGqUj83WnNbQSwfU6WD6nQqtv1PRyyRyQzHwsb2wFHPbGSC3Y9s9jrtJ1FbKtkVKhYzI22MTfJ4hz2XPfjB48iNAiRPHufw0J6ksNJ1DbWoq0yKoYSRSxHDxOAQGU+vJHuCRouCCM6R7a5cvm3qKw1nTdza31sZ2YzBOB8kyccj35GR5H2wdDR2OvVPtuqo/hLPRAAyNPJP9FVNp/EyD8NeV4740s7rY0zi+Oym5wyD17HWm+zmrNJ1tasHAnZ6dv91kJx/wASrrMmJ5ZYUjKhjJjLdudabpS3S0vV1heWoRg1aAVSMjHyMRyT6geWosA0uneMXAr37S0sn+40tMorFpZTqzpiy19bRVlTaqSWeSoCzymIbpEEb8Mf1hkL39BrH/aPYbNbelpqi32e3084miVZIqZFYZcZwQM9tELx1lXXBYhR0cdMkb7w0zbmzgj9EceZ89Zy6PU3iLwrpVyzxbgxiU7FyPpz+3WdJrmMkBysBbEPhWokjIxq+688ZlXJZgB7nRbo6akXqm1z1ZzTQVAlkIUtjaCy9v8AaC60UNtoYOYqWJT6lcn8Tq0o2rhOB6YwNMl/EDSCGM906L8NvsF7/QL0F/tBtS8RQ1cn0gI/p1Xf7Q4f81a6lvdiq/0nWI7DTc6zT4tL0aPdX2+AwdXH2R6p6gt1VUNNN04Xcv4gLTj5W27crg8cZ/4j66ZTXu2UzJJH0tTl0xhmZCcgYB55yASAfIE4xk6DA673Go+aT9h/f3R/I9N3K2K/aFNn5rM+PaZf36mT7Qos/nbVUqPMqyn+vWJ0gdEPFZuoCg+B6foSqX2h3WTqC9w1UFJVLTw0wRdyHIYsS3b+TrJySCI/nsxk9hIpU/t1utIjIwQCPQ9tMHibju1E3wsMbTHeyw4OSjIRxIjZz6MDredPxSS9VWUwIWKVm9sDIChGBJ9sHv8ATVGa30U+fEpIiT5hcH9mrdq8a0VLVFsqJIZGXb8+JBj055H46a3XxOcCbCq6jw6cg40V7Tg+jaWvMf8ACq/f6xTf+z/96Wrfx0H6vYrK+Var9PuECcf/ALpuNObGmE68vS9uEtukOex0v6daS2mGpTwa16OqZYSyoIzvVQBwXXGPpzpkMXENWkaifgtyq/7/AHss2fTXNG740aePBST0qwxybXgSDw3yDwfPd9c/doKeB8xxjUPjxdW6KGbiNyIpd+ukNNDLzhgce+uhhzkgY7+2hopthdPfGnAeumg55HOnZ1wC5OGlrg13OiKFc04Eabpw1C4p/Hppa5palDShOmnvp3npmgKYEvXVu2ViUU7yujMGiZMLjz1UPbSXXMcWGwokY2Rpa7YqetnFTWTzoCqySM4B7jJzpBLQAS1uYsTnImOoD30jomykEnugdAxwAPRTtHatrCOgZc5wTMdd22oEfwGTaP8Axj/f/wDdQa556LjOQ/Ds8/Uq2BbVkEkNE6Nn5szE5/uf6NTCW35OaSYgngeP2Hpqj+tp2pzJ3CjgNGxPqVNUPTOB8LAYsHnMm7+/nqLy1zS8tCTfNMa3EUljThrnnpeeuUp2lpaWuUL/2Q=="/>
          <p:cNvSpPr>
            <a:spLocks noChangeAspect="1" noChangeArrowheads="1"/>
          </p:cNvSpPr>
          <p:nvPr/>
        </p:nvSpPr>
        <p:spPr bwMode="auto">
          <a:xfrm>
            <a:off x="17463" y="-668338"/>
            <a:ext cx="89535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pic>
        <p:nvPicPr>
          <p:cNvPr id="18437" name="Picture 7" descr="http://www.palmares.gov.br/sites/000/2/imagens/pubs/pub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380" y="1443835"/>
            <a:ext cx="2428875"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547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0"/>
            <a:ext cx="7465640" cy="1417638"/>
          </a:xfrm>
        </p:spPr>
        <p:txBody>
          <a:bodyPr/>
          <a:lstStyle/>
          <a:p>
            <a:pPr algn="ctr"/>
            <a:r>
              <a:rPr lang="pt-BR" sz="3200" b="1" dirty="0" smtClean="0"/>
              <a:t/>
            </a:r>
            <a:br>
              <a:rPr lang="pt-BR" sz="3200" b="1" dirty="0" smtClean="0"/>
            </a:br>
            <a:r>
              <a:rPr lang="pt-BR" sz="3200" b="1" dirty="0" smtClean="0"/>
              <a:t>Por </a:t>
            </a:r>
            <a:r>
              <a:rPr lang="pt-BR" sz="3200" b="1" dirty="0"/>
              <a:t>que é oportuno esse debate ?</a:t>
            </a:r>
            <a:r>
              <a:rPr lang="pt-BR" sz="3200" b="1" dirty="0" smtClean="0"/>
              <a:t> papel da Grande Mídia</a:t>
            </a:r>
            <a:r>
              <a:rPr lang="pt-BR" dirty="0"/>
              <a:t/>
            </a:r>
            <a:br>
              <a:rPr lang="pt-BR" dirty="0"/>
            </a:br>
            <a:endParaRPr lang="pt-BR" dirty="0"/>
          </a:p>
        </p:txBody>
      </p:sp>
      <p:sp>
        <p:nvSpPr>
          <p:cNvPr id="3" name="Espaço Reservado para Conteúdo 2"/>
          <p:cNvSpPr>
            <a:spLocks noGrp="1"/>
          </p:cNvSpPr>
          <p:nvPr>
            <p:ph idx="1"/>
          </p:nvPr>
        </p:nvSpPr>
        <p:spPr>
          <a:xfrm>
            <a:off x="3563888" y="1700808"/>
            <a:ext cx="4896544" cy="4699992"/>
          </a:xfrm>
        </p:spPr>
        <p:txBody>
          <a:bodyPr>
            <a:normAutofit lnSpcReduction="10000"/>
          </a:bodyPr>
          <a:lstStyle/>
          <a:p>
            <a:r>
              <a:rPr lang="pt-BR" dirty="0" smtClean="0"/>
              <a:t>Grande </a:t>
            </a:r>
            <a:r>
              <a:rPr lang="pt-BR" dirty="0"/>
              <a:t>mídia - Na ausência de um retrato mais abrangente e detalhado da ação afirmativa no Brasil, a tarefa de sumarizar para o público os aspectos procedimentais dessas políticas tem sido deixada para a grande mídia. Esta, com seus critérios próprios de </a:t>
            </a:r>
            <a:r>
              <a:rPr lang="pt-BR" dirty="0" err="1"/>
              <a:t>noticiabilidade</a:t>
            </a:r>
            <a:r>
              <a:rPr lang="pt-BR" dirty="0"/>
              <a:t>, produz representações fortemente enviesadas da realidade.</a:t>
            </a:r>
          </a:p>
          <a:p>
            <a:r>
              <a:rPr lang="pt-BR" dirty="0"/>
              <a:t>Cabe </a:t>
            </a:r>
            <a:r>
              <a:rPr lang="pt-BR" dirty="0" smtClean="0"/>
              <a:t>saber sobre -  </a:t>
            </a:r>
            <a:r>
              <a:rPr lang="pt-BR" dirty="0"/>
              <a:t>a norma que regulamenta essas políticas, os seus principais beneficiários, critérios de seleção e potencial inclusivo</a:t>
            </a:r>
          </a:p>
        </p:txBody>
      </p:sp>
      <p:pic>
        <p:nvPicPr>
          <p:cNvPr id="4" name="Picture 2" descr="http://3.bp.blogspot.com/-Ufl8S7CMjCU/UUGePRmIFQI/AAAAAAAAp28/2McNzk-9O6E/s1600/Debate+sobre+cotas+para+negr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8" y="1919288"/>
            <a:ext cx="3747844" cy="453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1765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ência">
  <a:themeElements>
    <a:clrScheme name="Personalizada 11">
      <a:dk1>
        <a:sysClr val="windowText" lastClr="000000"/>
      </a:dk1>
      <a:lt1>
        <a:sysClr val="window" lastClr="FFFFFF"/>
      </a:lt1>
      <a:dk2>
        <a:srgbClr val="0B87D5"/>
      </a:dk2>
      <a:lt2>
        <a:srgbClr val="C6E7FC"/>
      </a:lt2>
      <a:accent1>
        <a:srgbClr val="F2650E"/>
      </a:accent1>
      <a:accent2>
        <a:srgbClr val="B64B09"/>
      </a:accent2>
      <a:accent3>
        <a:srgbClr val="FF0000"/>
      </a:accent3>
      <a:accent4>
        <a:srgbClr val="A5D028"/>
      </a:accent4>
      <a:accent5>
        <a:srgbClr val="F5C040"/>
      </a:accent5>
      <a:accent6>
        <a:srgbClr val="F2650E"/>
      </a:accent6>
      <a:hlink>
        <a:srgbClr val="0080FF"/>
      </a:hlink>
      <a:folHlink>
        <a:srgbClr val="5EAEFF"/>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ê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776</TotalTime>
  <Words>3294</Words>
  <Application>Microsoft Office PowerPoint</Application>
  <PresentationFormat>Apresentação na tela (4:3)</PresentationFormat>
  <Paragraphs>180</Paragraphs>
  <Slides>44</Slides>
  <Notes>1</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44</vt:i4>
      </vt:variant>
    </vt:vector>
  </HeadingPairs>
  <TitlesOfParts>
    <vt:vector size="54" baseType="lpstr">
      <vt:lpstr>Arial</vt:lpstr>
      <vt:lpstr>Calibri</vt:lpstr>
      <vt:lpstr>Cambria</vt:lpstr>
      <vt:lpstr>Century</vt:lpstr>
      <vt:lpstr>Century Gothic</vt:lpstr>
      <vt:lpstr>Freestyle Script</vt:lpstr>
      <vt:lpstr>Garamond</vt:lpstr>
      <vt:lpstr>Raleway</vt:lpstr>
      <vt:lpstr>Wingdings</vt:lpstr>
      <vt:lpstr>Adjacência</vt:lpstr>
      <vt:lpstr>Politicas Afirmativas na Educação Superior </vt:lpstr>
      <vt:lpstr>Diversidade</vt:lpstr>
      <vt:lpstr>Diversidade </vt:lpstr>
      <vt:lpstr>Diversidade</vt:lpstr>
      <vt:lpstr>Contemporaneidade</vt:lpstr>
      <vt:lpstr>Apresentação do PowerPoint</vt:lpstr>
      <vt:lpstr>A TENSÃO DIVERSIDADE-IGUALDADE  </vt:lpstr>
      <vt:lpstr>Diversidade</vt:lpstr>
      <vt:lpstr> Por que é oportuno esse debate ? papel da Grande Mídia </vt:lpstr>
      <vt:lpstr>Universidade brasileira </vt:lpstr>
      <vt:lpstr>Apresentação do PowerPoint</vt:lpstr>
      <vt:lpstr>Apresentação do PowerPoint</vt:lpstr>
      <vt:lpstr>PERFIL DOS EXTREMAMENTE  POBRES NO BRASIL</vt:lpstr>
      <vt:lpstr>Apresentação do PowerPoint</vt:lpstr>
      <vt:lpstr>Realidade educacional no Brasil  </vt:lpstr>
      <vt:lpstr>Realidade educacional no Brasil  </vt:lpstr>
      <vt:lpstr>Educação Superior</vt:lpstr>
      <vt:lpstr>Politicas Públicas </vt:lpstr>
      <vt:lpstr> Segundo Nancy Fraser  se faz necessário  combinar: </vt:lpstr>
      <vt:lpstr>Politicas de promoção da Igualdade Racial </vt:lpstr>
      <vt:lpstr>Ações Afirmativas </vt:lpstr>
      <vt:lpstr>O que é Ação Afirmativa? </vt:lpstr>
      <vt:lpstr>Ação Afirmativa</vt:lpstr>
      <vt:lpstr>Cotas, bônus e acréscimo de vagas.</vt:lpstr>
      <vt:lpstr>Ações Repressivas e valorativas </vt:lpstr>
      <vt:lpstr>Ações Valorativas </vt:lpstr>
      <vt:lpstr>Ações Valorativas </vt:lpstr>
      <vt:lpstr>Políticas Especificas </vt:lpstr>
      <vt:lpstr>Apresentação do PowerPoint</vt:lpstr>
      <vt:lpstr>Impactos das cotas na Educação Superior </vt:lpstr>
      <vt:lpstr>Lei das Cotas </vt:lpstr>
      <vt:lpstr>Beneficiários </vt:lpstr>
      <vt:lpstr>Identificação dos candidatos  </vt:lpstr>
      <vt:lpstr> Governo vai fazer bancas para definir quem é negro </vt:lpstr>
      <vt:lpstr>Universidades públicas estaduais – Ceará </vt:lpstr>
      <vt:lpstr>Ampliação de Vagas , e a Permanência ?</vt:lpstr>
      <vt:lpstr>Acesso e Permanência na Universidade – cotistas </vt:lpstr>
      <vt:lpstr>Acesso e Permanência </vt:lpstr>
      <vt:lpstr>Retenção e Evasão</vt:lpstr>
      <vt:lpstr>As políticas de assistência estudantil que estão sendo implementadas garantem a permanência? </vt:lpstr>
      <vt:lpstr>Apresentação do PowerPoint</vt:lpstr>
      <vt:lpstr>O que queremos ? </vt:lpstr>
      <vt:lpstr>Referências Bibliográficas </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Politicas Afirmativas na educação superior</dc:title>
  <dc:creator>PROF ZELMA</dc:creator>
  <cp:lastModifiedBy>IFCE</cp:lastModifiedBy>
  <cp:revision>48</cp:revision>
  <dcterms:created xsi:type="dcterms:W3CDTF">2016-08-04T11:26:33Z</dcterms:created>
  <dcterms:modified xsi:type="dcterms:W3CDTF">2016-11-09T17:01:05Z</dcterms:modified>
</cp:coreProperties>
</file>