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13825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27645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41469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55294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69114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82939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96764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510584" algn="l" defTabSz="1813825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5772" autoAdjust="0"/>
    <p:restoredTop sz="94660"/>
  </p:normalViewPr>
  <p:slideViewPr>
    <p:cSldViewPr snapToGrid="0">
      <p:cViewPr>
        <p:scale>
          <a:sx n="20" d="100"/>
          <a:sy n="20" d="100"/>
        </p:scale>
        <p:origin x="-1782" y="-90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16680246"/>
            <a:ext cx="12655972" cy="2652039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8433" y="-5824"/>
            <a:ext cx="32407721" cy="4320646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895217" y="10900337"/>
            <a:ext cx="20014366" cy="7586292"/>
          </a:xfrm>
        </p:spPr>
        <p:txBody>
          <a:bodyPr bIns="43200" anchor="b"/>
          <a:lstStyle>
            <a:lvl1pPr>
              <a:defRPr sz="151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4295377" y="15565115"/>
            <a:ext cx="23070430" cy="2074103"/>
          </a:xfrm>
        </p:spPr>
        <p:txBody>
          <a:bodyPr tIns="43200">
            <a:normAutofit/>
          </a:bodyPr>
          <a:lstStyle>
            <a:lvl1pPr marL="0" indent="0" algn="l">
              <a:buNone/>
              <a:defRPr kumimoji="0" lang="en-US" sz="6600" b="0" i="0" u="none" strike="noStrike" kern="1200" cap="all" spc="18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319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4" y="1730035"/>
            <a:ext cx="7289840" cy="2947043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1730035"/>
            <a:ext cx="21329531" cy="2947043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429" y="-106675"/>
            <a:ext cx="32490717" cy="43817850"/>
            <a:chOff x="-8466" y="-8468"/>
            <a:chExt cx="9169804" cy="6955981"/>
          </a:xfrm>
        </p:grpSpPr>
        <p:sp>
          <p:nvSpPr>
            <p:cNvPr id="19" name="Freeform 18"/>
            <p:cNvSpPr/>
            <p:nvPr/>
          </p:nvSpPr>
          <p:spPr>
            <a:xfrm>
              <a:off x="8681105" y="81047"/>
              <a:ext cx="480233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8931143" y="-8467"/>
              <a:ext cx="222162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8681105" y="4487655"/>
              <a:ext cx="470356" cy="237034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939175" y="-8467"/>
              <a:ext cx="214131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 rot="10800000">
              <a:off x="17338" y="162094"/>
              <a:ext cx="311834" cy="6704373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349302" y="4893733"/>
              <a:ext cx="805081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230109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="" xmlns:p14="http://schemas.microsoft.com/office/powerpoint/2010/main" val="160047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8433" y="-5824"/>
            <a:ext cx="32407721" cy="4320646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16680246"/>
            <a:ext cx="12655972" cy="2652039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903318" y="10877247"/>
            <a:ext cx="20022760" cy="7606468"/>
          </a:xfrm>
        </p:spPr>
        <p:txBody>
          <a:bodyPr bIns="43200" anchor="b"/>
          <a:lstStyle>
            <a:lvl1pPr algn="l">
              <a:defRPr kumimoji="0" lang="en-US" sz="15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19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4309105" y="15548601"/>
            <a:ext cx="23068293" cy="2073631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6600" b="0" i="0" u="none" strike="noStrike" kern="1200" cap="all" spc="18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99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98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98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97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97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97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996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3199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5936" y="6912102"/>
            <a:ext cx="11339751" cy="2338594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53234" y="6912102"/>
            <a:ext cx="11339751" cy="2338594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936" y="6912102"/>
            <a:ext cx="11339751" cy="3456051"/>
          </a:xfrm>
        </p:spPr>
        <p:txBody>
          <a:bodyPr anchor="b">
            <a:normAutofit/>
          </a:bodyPr>
          <a:lstStyle>
            <a:lvl1pPr marL="0" indent="0">
              <a:buNone/>
              <a:defRPr lang="en-US" sz="6600" b="0" kern="1200" cap="all" spc="189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9400" b="1"/>
            </a:lvl2pPr>
            <a:lvl3pPr marL="4319991" indent="0">
              <a:buNone/>
              <a:defRPr sz="8500" b="1"/>
            </a:lvl3pPr>
            <a:lvl4pPr marL="6479987" indent="0">
              <a:buNone/>
              <a:defRPr sz="7600" b="1"/>
            </a:lvl4pPr>
            <a:lvl5pPr marL="8639983" indent="0">
              <a:buNone/>
              <a:defRPr sz="7600" b="1"/>
            </a:lvl5pPr>
            <a:lvl6pPr marL="10799978" indent="0">
              <a:buNone/>
              <a:defRPr sz="7600" b="1"/>
            </a:lvl6pPr>
            <a:lvl7pPr marL="12959974" indent="0">
              <a:buNone/>
              <a:defRPr sz="7600" b="1"/>
            </a:lvl7pPr>
            <a:lvl8pPr marL="15119970" indent="0">
              <a:buNone/>
              <a:defRPr sz="7600" b="1"/>
            </a:lvl8pPr>
            <a:lvl9pPr marL="17279965" indent="0">
              <a:buNone/>
              <a:defRPr sz="7600" b="1"/>
            </a:lvl9pPr>
          </a:lstStyle>
          <a:p>
            <a:pPr marL="0" lvl="0" indent="0" algn="l" defTabSz="43199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2436" y="10720461"/>
            <a:ext cx="11339751" cy="19584289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53234" y="6912102"/>
            <a:ext cx="11339751" cy="3456051"/>
          </a:xfrm>
        </p:spPr>
        <p:txBody>
          <a:bodyPr anchor="b">
            <a:normAutofit/>
          </a:bodyPr>
          <a:lstStyle>
            <a:lvl1pPr marL="0" indent="0">
              <a:buNone/>
              <a:defRPr lang="en-US" sz="6600" b="0" kern="1200" cap="all" spc="189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2159996" indent="0">
              <a:buNone/>
              <a:defRPr sz="9400" b="1"/>
            </a:lvl2pPr>
            <a:lvl3pPr marL="4319991" indent="0">
              <a:buNone/>
              <a:defRPr sz="8500" b="1"/>
            </a:lvl3pPr>
            <a:lvl4pPr marL="6479987" indent="0">
              <a:buNone/>
              <a:defRPr sz="7600" b="1"/>
            </a:lvl4pPr>
            <a:lvl5pPr marL="8639983" indent="0">
              <a:buNone/>
              <a:defRPr sz="7600" b="1"/>
            </a:lvl5pPr>
            <a:lvl6pPr marL="10799978" indent="0">
              <a:buNone/>
              <a:defRPr sz="7600" b="1"/>
            </a:lvl6pPr>
            <a:lvl7pPr marL="12959974" indent="0">
              <a:buNone/>
              <a:defRPr sz="7600" b="1"/>
            </a:lvl7pPr>
            <a:lvl8pPr marL="15119970" indent="0">
              <a:buNone/>
              <a:defRPr sz="7600" b="1"/>
            </a:lvl8pPr>
            <a:lvl9pPr marL="17279965" indent="0">
              <a:buNone/>
              <a:defRPr sz="7600" b="1"/>
            </a:lvl9pPr>
          </a:lstStyle>
          <a:p>
            <a:pPr marL="0" lvl="0" indent="0" algn="l" defTabSz="43199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53234" y="10720461"/>
            <a:ext cx="11339751" cy="19584289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16680246"/>
            <a:ext cx="12655972" cy="2652039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7914989" y="7915002"/>
            <a:ext cx="43200638" cy="2737065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marL="0" algn="ctr" defTabSz="4319991" rtl="0" eaLnBrk="1" latinLnBrk="0" hangingPunct="1"/>
            <a:endParaRPr lang="en-US" sz="8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781187" y="9928357"/>
            <a:ext cx="18467594" cy="6862634"/>
          </a:xfrm>
        </p:spPr>
        <p:txBody>
          <a:bodyPr bIns="0" anchor="b"/>
          <a:lstStyle>
            <a:lvl1pPr algn="l">
              <a:defRPr kumimoji="0" lang="en-US" sz="1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19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8753" y="16497330"/>
            <a:ext cx="13491834" cy="20943220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4598949" y="14194761"/>
            <a:ext cx="20532163" cy="3926445"/>
          </a:xfrm>
        </p:spPr>
        <p:txBody>
          <a:bodyPr>
            <a:normAutofit/>
          </a:bodyPr>
          <a:lstStyle>
            <a:lvl1pPr marL="0" indent="0">
              <a:buNone/>
              <a:defRPr lang="en-US" sz="6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159996" indent="0">
              <a:buNone/>
              <a:defRPr sz="5700"/>
            </a:lvl2pPr>
            <a:lvl3pPr marL="4319991" indent="0">
              <a:buNone/>
              <a:defRPr sz="4700"/>
            </a:lvl3pPr>
            <a:lvl4pPr marL="6479987" indent="0">
              <a:buNone/>
              <a:defRPr sz="4300"/>
            </a:lvl4pPr>
            <a:lvl5pPr marL="8639983" indent="0">
              <a:buNone/>
              <a:defRPr sz="4300"/>
            </a:lvl5pPr>
            <a:lvl6pPr marL="10799978" indent="0">
              <a:buNone/>
              <a:defRPr sz="4300"/>
            </a:lvl6pPr>
            <a:lvl7pPr marL="12959974" indent="0">
              <a:buNone/>
              <a:defRPr sz="4300"/>
            </a:lvl7pPr>
            <a:lvl8pPr marL="15119970" indent="0">
              <a:buNone/>
              <a:defRPr sz="4300"/>
            </a:lvl8pPr>
            <a:lvl9pPr marL="17279965" indent="0">
              <a:buNone/>
              <a:defRPr sz="4300"/>
            </a:lvl9pPr>
          </a:lstStyle>
          <a:p>
            <a:pPr marL="0" marR="0" lvl="0" indent="0" algn="l" defTabSz="4319991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188594" y="0"/>
            <a:ext cx="25210696" cy="43200638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863998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16680246"/>
            <a:ext cx="12655972" cy="2652039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31800470"/>
            <a:ext cx="12655972" cy="114001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378205" y="10819064"/>
            <a:ext cx="19439573" cy="5464295"/>
          </a:xfrm>
        </p:spPr>
        <p:txBody>
          <a:bodyPr anchor="b"/>
          <a:lstStyle>
            <a:lvl1pPr algn="l">
              <a:defRPr sz="132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4051610" y="13735819"/>
            <a:ext cx="21601456" cy="4665669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</a:defRPr>
            </a:lvl1pPr>
            <a:lvl2pPr marL="2159996" indent="0">
              <a:buNone/>
              <a:defRPr sz="5700"/>
            </a:lvl2pPr>
            <a:lvl3pPr marL="4319991" indent="0">
              <a:buNone/>
              <a:defRPr sz="4700"/>
            </a:lvl3pPr>
            <a:lvl4pPr marL="6479987" indent="0">
              <a:buNone/>
              <a:defRPr sz="4300"/>
            </a:lvl4pPr>
            <a:lvl5pPr marL="8639983" indent="0">
              <a:buNone/>
              <a:defRPr sz="4300"/>
            </a:lvl5pPr>
            <a:lvl6pPr marL="10799978" indent="0">
              <a:buNone/>
              <a:defRPr sz="4300"/>
            </a:lvl6pPr>
            <a:lvl7pPr marL="12959974" indent="0">
              <a:buNone/>
              <a:defRPr sz="4300"/>
            </a:lvl7pPr>
            <a:lvl8pPr marL="15119970" indent="0">
              <a:buNone/>
              <a:defRPr sz="4300"/>
            </a:lvl8pPr>
            <a:lvl9pPr marL="17279965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8438" y="31815481"/>
            <a:ext cx="12664412" cy="1138516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8433" y="31819635"/>
            <a:ext cx="32407721" cy="1138101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999" tIns="216000" rIns="431999" bIns="21600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5936" y="2304034"/>
            <a:ext cx="26648414" cy="3456051"/>
          </a:xfrm>
          <a:prstGeom prst="rect">
            <a:avLst/>
          </a:prstGeom>
        </p:spPr>
        <p:txBody>
          <a:bodyPr vert="horz" lIns="431999" tIns="216000" rIns="431999" bIns="21600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936" y="6933195"/>
            <a:ext cx="26648414" cy="22550563"/>
          </a:xfrm>
          <a:prstGeom prst="rect">
            <a:avLst/>
          </a:prstGeom>
        </p:spPr>
        <p:txBody>
          <a:bodyPr vert="horz" lIns="431999" tIns="216000" rIns="431999" bIns="21600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712784" y="36979746"/>
            <a:ext cx="7711031" cy="1267219"/>
          </a:xfrm>
          <a:prstGeom prst="rect">
            <a:avLst/>
          </a:prstGeom>
        </p:spPr>
        <p:txBody>
          <a:bodyPr vert="horz" lIns="431999" tIns="216000" rIns="431999" bIns="216000" rtlCol="0" anchor="ctr"/>
          <a:lstStyle>
            <a:lvl1pPr algn="l">
              <a:defRPr sz="57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63358" y="39591904"/>
            <a:ext cx="16739632" cy="1728026"/>
          </a:xfrm>
          <a:prstGeom prst="rect">
            <a:avLst/>
          </a:prstGeom>
        </p:spPr>
        <p:txBody>
          <a:bodyPr vert="horz" lIns="431999" tIns="216000" rIns="431999" bIns="216000" rtlCol="0" anchor="ctr"/>
          <a:lstStyle>
            <a:lvl1pPr algn="r">
              <a:defRPr sz="4700" cap="all" spc="945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66803" y="38871894"/>
            <a:ext cx="1781961" cy="316804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43200" tIns="43200" rIns="43200" bIns="43200" rtlCol="0" anchor="ctr">
            <a:normAutofit/>
          </a:bodyPr>
          <a:lstStyle>
            <a:lvl1pPr algn="ctr">
              <a:defRPr sz="7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4319991" rtl="0" eaLnBrk="1" latinLnBrk="0" hangingPunct="1">
        <a:spcBef>
          <a:spcPct val="0"/>
        </a:spcBef>
        <a:buNone/>
        <a:defRPr sz="1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997" indent="-1619997" algn="l" defTabSz="4319991" rtl="0" eaLnBrk="1" latinLnBrk="0" hangingPunct="1">
        <a:spcBef>
          <a:spcPts val="3780"/>
        </a:spcBef>
        <a:buFont typeface="Arial" pitchFamily="34" charset="0"/>
        <a:buNone/>
        <a:defRPr sz="7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20798" indent="-8207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1900796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2980794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4060792" indent="-8207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5183990" indent="-8207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6393587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7473585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8467183" indent="-777598" algn="l" defTabSz="4319991" rtl="0" eaLnBrk="1" latinLnBrk="0" hangingPunct="1">
        <a:spcBef>
          <a:spcPts val="1417"/>
        </a:spcBef>
        <a:buClr>
          <a:schemeClr val="accent2"/>
        </a:buClr>
        <a:buFont typeface="Wingdings" pitchFamily="2" charset="2"/>
        <a:buChar char="§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96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91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987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983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978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974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970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965" algn="l" defTabSz="431999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14"/>
          <p:cNvSpPr txBox="1">
            <a:spLocks noChangeArrowheads="1"/>
          </p:cNvSpPr>
          <p:nvPr/>
        </p:nvSpPr>
        <p:spPr bwMode="auto">
          <a:xfrm>
            <a:off x="1854200" y="8300568"/>
            <a:ext cx="30545088" cy="17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marL="1618735" indent="-1618735" algn="ctr" defTabSz="691931"/>
            <a:r>
              <a:rPr lang="pt-BR" sz="4300" b="1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Leandro Costa MIRANDA</a:t>
            </a:r>
            <a:r>
              <a:rPr lang="pt-BR" sz="4300" b="1" baseline="300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1</a:t>
            </a:r>
            <a:r>
              <a:rPr lang="pt-BR" sz="4300" b="1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; Ronaldo Bruno LEAL</a:t>
            </a:r>
            <a:r>
              <a:rPr lang="pt-BR" sz="4300" b="1" baseline="300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2</a:t>
            </a:r>
          </a:p>
          <a:p>
            <a:pPr marL="1618735" indent="-1618735" algn="ctr" defTabSz="691931"/>
            <a:r>
              <a:rPr lang="pt-BR" sz="3300" baseline="30000" dirty="0" smtClean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1</a:t>
            </a:r>
            <a:r>
              <a:rPr lang="pt-BR" sz="3300" dirty="0" smtClean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 </a:t>
            </a:r>
            <a:r>
              <a:rPr lang="pt-BR" sz="33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Instituto Federal de Educação, Ciência e Tecnologia da Bahia – Campus Santo Amaro, </a:t>
            </a:r>
            <a:r>
              <a:rPr lang="pt-BR" sz="3300" dirty="0" err="1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miranda</a:t>
            </a:r>
            <a:r>
              <a:rPr lang="pt-BR" sz="33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@ </a:t>
            </a:r>
            <a:r>
              <a:rPr lang="pt-BR" sz="3300" dirty="0" smtClean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xxx.com.br.</a:t>
            </a:r>
            <a:endParaRPr lang="pt-BR" sz="3300" dirty="0">
              <a:latin typeface="Franklin Gothic Demi Cond" panose="020B0706030402020204" pitchFamily="34" charset="0"/>
              <a:ea typeface="ＭＳ Ｐゴシック"/>
              <a:cs typeface="FrankRuehl" panose="020E0503060101010101" pitchFamily="34" charset="-79"/>
            </a:endParaRPr>
          </a:p>
          <a:p>
            <a:pPr marL="1618735" indent="-1618735" algn="ctr" defTabSz="691931"/>
            <a:r>
              <a:rPr lang="pt-BR" sz="33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 </a:t>
            </a:r>
            <a:r>
              <a:rPr lang="pt-BR" sz="3300" baseline="30000" dirty="0" smtClean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2 </a:t>
            </a:r>
            <a:r>
              <a:rPr lang="pt-BR" sz="3300" dirty="0" smtClean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Instituto </a:t>
            </a:r>
            <a:r>
              <a:rPr lang="pt-BR" sz="3300" dirty="0">
                <a:latin typeface="Franklin Gothic Demi Cond" panose="020B0706030402020204" pitchFamily="34" charset="0"/>
                <a:ea typeface="ＭＳ Ｐゴシック"/>
                <a:cs typeface="FrankRuehl" panose="020E0503060101010101" pitchFamily="34" charset="-79"/>
              </a:rPr>
              <a:t>Federal de Educação, Ciência e Tecnologia da Bahia – Campus Salvador, leal@xxx.com.br.</a:t>
            </a:r>
          </a:p>
        </p:txBody>
      </p:sp>
      <p:sp>
        <p:nvSpPr>
          <p:cNvPr id="8" name="Text Box 3416"/>
          <p:cNvSpPr txBox="1">
            <a:spLocks noChangeArrowheads="1"/>
          </p:cNvSpPr>
          <p:nvPr/>
        </p:nvSpPr>
        <p:spPr bwMode="auto">
          <a:xfrm>
            <a:off x="11858627" y="29956130"/>
            <a:ext cx="7800975" cy="5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algn="just" defTabSz="691931">
              <a:spcBef>
                <a:spcPct val="50000"/>
              </a:spcBef>
            </a:pPr>
            <a:r>
              <a:rPr lang="pt-BR" sz="33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3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9" name="Text Box 3434"/>
          <p:cNvSpPr txBox="1">
            <a:spLocks noChangeArrowheads="1"/>
          </p:cNvSpPr>
          <p:nvPr/>
        </p:nvSpPr>
        <p:spPr bwMode="auto">
          <a:xfrm>
            <a:off x="6436764" y="7079220"/>
            <a:ext cx="19287633" cy="11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90" tIns="45945" rIns="91890" bIns="45945">
            <a:spAutoFit/>
          </a:bodyPr>
          <a:lstStyle/>
          <a:p>
            <a:pPr algn="ctr" defTabSz="691931">
              <a:spcBef>
                <a:spcPct val="50000"/>
              </a:spcBef>
            </a:pPr>
            <a:r>
              <a:rPr lang="en-US" b="1" dirty="0" smtClean="0">
                <a:latin typeface="Franklin Gothic Demi Cond" panose="020B0706030402020204" pitchFamily="34" charset="0"/>
                <a:ea typeface="ＭＳ Ｐゴシック"/>
                <a:cs typeface="Calibri" pitchFamily="34" charset="0"/>
              </a:rPr>
              <a:t>TÍTULO</a:t>
            </a:r>
            <a:endParaRPr lang="pt-BR" dirty="0">
              <a:latin typeface="Franklin Gothic Demi Cond" panose="020B0706030402020204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0" name="Text Box 3674"/>
          <p:cNvSpPr txBox="1">
            <a:spLocks noChangeArrowheads="1"/>
          </p:cNvSpPr>
          <p:nvPr/>
        </p:nvSpPr>
        <p:spPr bwMode="auto">
          <a:xfrm>
            <a:off x="12176128" y="12901614"/>
            <a:ext cx="2138364" cy="4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defTabSz="968067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12" name="Straight Connector 32"/>
          <p:cNvCxnSpPr/>
          <p:nvPr/>
        </p:nvCxnSpPr>
        <p:spPr>
          <a:xfrm flipV="1">
            <a:off x="21634454" y="10368367"/>
            <a:ext cx="285749" cy="27928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2"/>
          <p:cNvCxnSpPr/>
          <p:nvPr/>
        </p:nvCxnSpPr>
        <p:spPr>
          <a:xfrm rot="5400000" flipH="1" flipV="1">
            <a:off x="-2901956" y="24291932"/>
            <a:ext cx="27928885" cy="109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3646"/>
          <p:cNvSpPr txBox="1">
            <a:spLocks noChangeArrowheads="1"/>
          </p:cNvSpPr>
          <p:nvPr/>
        </p:nvSpPr>
        <p:spPr bwMode="auto">
          <a:xfrm>
            <a:off x="880525" y="22817140"/>
            <a:ext cx="9677937" cy="439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34" tIns="43417" rIns="86834" bIns="43417">
            <a:spAutoFit/>
          </a:bodyPr>
          <a:lstStyle/>
          <a:p>
            <a:pPr algn="just" defTabSz="691931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O pôster deverá conter informações referentes ao artigo apresentado ao congresso para avaliação.</a:t>
            </a:r>
          </a:p>
          <a:p>
            <a:pPr algn="just" defTabSz="691931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As informações apresentadas no pôster devem ser concisas e claras.</a:t>
            </a:r>
          </a:p>
          <a:p>
            <a:pPr algn="just" defTabSz="691931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Este modelo já se encontra na formatação sugerida.</a:t>
            </a:r>
          </a:p>
          <a:p>
            <a:pPr algn="just" defTabSz="691931">
              <a:spcBef>
                <a:spcPct val="50000"/>
              </a:spcBef>
              <a:buFontTx/>
              <a:buChar char="•"/>
            </a:pPr>
            <a:r>
              <a:rPr lang="pt-BR" sz="2800" dirty="0">
                <a:latin typeface="Calibri" pitchFamily="34" charset="0"/>
              </a:rPr>
              <a:t>Será obrigatória a presença de um dos autores no horário de apresentação do pôster.</a:t>
            </a:r>
            <a:endParaRPr lang="pt-PT" sz="2800" dirty="0">
              <a:solidFill>
                <a:srgbClr val="000000"/>
              </a:solidFill>
              <a:latin typeface="Calibri" pitchFamily="34" charset="0"/>
            </a:endParaRPr>
          </a:p>
          <a:p>
            <a:pPr algn="just" defTabSz="691931">
              <a:spcBef>
                <a:spcPct val="50000"/>
              </a:spcBef>
            </a:pPr>
            <a:endParaRPr lang="pt-PT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3930"/>
          <p:cNvSpPr txBox="1">
            <a:spLocks noChangeArrowheads="1"/>
          </p:cNvSpPr>
          <p:nvPr/>
        </p:nvSpPr>
        <p:spPr bwMode="auto">
          <a:xfrm>
            <a:off x="11555416" y="24108632"/>
            <a:ext cx="10079038" cy="5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</a:rPr>
              <a:t>Figura 1 – Localização dos </a:t>
            </a:r>
            <a:r>
              <a:rPr lang="pt-BR" sz="2800" b="1" i="1" dirty="0">
                <a:latin typeface="Calibri" pitchFamily="34" charset="0"/>
              </a:rPr>
              <a:t>campi do Instituto Federal </a:t>
            </a:r>
            <a:r>
              <a:rPr lang="pt-BR" sz="2800" b="1" dirty="0">
                <a:latin typeface="Calibri" pitchFamily="34" charset="0"/>
              </a:rPr>
              <a:t>da </a:t>
            </a:r>
            <a:r>
              <a:rPr lang="pt-BR" sz="2800" b="1" dirty="0" smtClean="0">
                <a:latin typeface="Calibri" pitchFamily="34" charset="0"/>
              </a:rPr>
              <a:t>Bahia.</a:t>
            </a:r>
            <a:endParaRPr lang="pt-BR" sz="2800" b="1" dirty="0">
              <a:latin typeface="Calibri" pitchFamily="34" charset="0"/>
            </a:endParaRPr>
          </a:p>
        </p:txBody>
      </p:sp>
      <p:sp>
        <p:nvSpPr>
          <p:cNvPr id="15" name="Text Box 3682"/>
          <p:cNvSpPr txBox="1">
            <a:spLocks noChangeArrowheads="1"/>
          </p:cNvSpPr>
          <p:nvPr/>
        </p:nvSpPr>
        <p:spPr bwMode="auto">
          <a:xfrm>
            <a:off x="22250405" y="13135116"/>
            <a:ext cx="9297870" cy="182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32" tIns="48364" rIns="96732" bIns="48364">
            <a:spAutoFit/>
          </a:bodyPr>
          <a:lstStyle/>
          <a:p>
            <a:pPr algn="just" defTabSz="968067">
              <a:spcBef>
                <a:spcPct val="50000"/>
              </a:spcBef>
              <a:buFont typeface="Arial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itchFamily="34" charset="0"/>
              </a:rPr>
              <a:t>O pôster deve ser legível a uma distância de pelo menos 1 m.</a:t>
            </a:r>
          </a:p>
          <a:p>
            <a:pPr algn="just" defTabSz="968067">
              <a:spcBef>
                <a:spcPct val="50000"/>
              </a:spcBef>
              <a:buFont typeface="Arial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itchFamily="34" charset="0"/>
              </a:rPr>
              <a:t>Deve-se evitar o uso de citações e notas de rodapé.</a:t>
            </a:r>
          </a:p>
          <a:p>
            <a:pPr algn="just" defTabSz="968067">
              <a:spcBef>
                <a:spcPct val="50000"/>
              </a:spcBef>
            </a:pPr>
            <a:endParaRPr lang="pt-B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 Box 3923"/>
          <p:cNvSpPr txBox="1">
            <a:spLocks noChangeArrowheads="1"/>
          </p:cNvSpPr>
          <p:nvPr/>
        </p:nvSpPr>
        <p:spPr bwMode="auto">
          <a:xfrm>
            <a:off x="22474089" y="20542165"/>
            <a:ext cx="8695153" cy="62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32" tIns="48364" rIns="96732" bIns="48364">
            <a:spAutoFit/>
          </a:bodyPr>
          <a:lstStyle/>
          <a:p>
            <a:pPr algn="just" defTabSz="968067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Calibri" pitchFamily="34" charset="0"/>
              </a:rPr>
              <a:t>O último item deve efetuar o fechamento do conteúdo apresentado.</a:t>
            </a:r>
          </a:p>
          <a:p>
            <a:pPr algn="just" defTabSz="968067">
              <a:spcAft>
                <a:spcPts val="600"/>
              </a:spcAft>
            </a:pPr>
            <a:r>
              <a:rPr lang="pt-BR" sz="2800" dirty="0">
                <a:latin typeface="Calibri" pitchFamily="34" charset="0"/>
              </a:rPr>
              <a:t>Acima de tudo, um bom pôster deve ter pouco texto. Não tão pouco quanto uma apresentação de slides, porém bem menos do que um artigo. É preferível usar frases telegráficas, diretas e curtas, organizadas em tópicos, ao invés de orações longas e estruturas complexas. </a:t>
            </a:r>
          </a:p>
          <a:p>
            <a:pPr algn="just" defTabSz="968067"/>
            <a:r>
              <a:rPr lang="pt-BR" sz="2800" dirty="0">
                <a:latin typeface="Calibri" pitchFamily="34" charset="0"/>
              </a:rPr>
              <a:t>Deve-se concluir somente o que foi comprovado, com interpretação lógica, não cabendo opiniões próprias ou análises não investigadas. </a:t>
            </a:r>
          </a:p>
          <a:p>
            <a:pPr algn="just" defTabSz="968067"/>
            <a:r>
              <a:rPr lang="pt-BR" sz="2800" dirty="0">
                <a:latin typeface="Calibri" pitchFamily="34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968067"/>
            <a:endParaRPr lang="pt-BR" sz="2800" dirty="0">
              <a:latin typeface="Calibri" pitchFamily="34" charset="0"/>
            </a:endParaRPr>
          </a:p>
        </p:txBody>
      </p:sp>
      <p:sp>
        <p:nvSpPr>
          <p:cNvPr id="17" name="Text Box 3661"/>
          <p:cNvSpPr txBox="1">
            <a:spLocks noChangeArrowheads="1"/>
          </p:cNvSpPr>
          <p:nvPr/>
        </p:nvSpPr>
        <p:spPr bwMode="auto">
          <a:xfrm>
            <a:off x="22250405" y="33051754"/>
            <a:ext cx="8569320" cy="41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32" tIns="48364" rIns="96732" bIns="48364">
            <a:spAutoFit/>
          </a:bodyPr>
          <a:lstStyle/>
          <a:p>
            <a:pPr algn="just" defTabSz="655430">
              <a:spcBef>
                <a:spcPct val="50000"/>
              </a:spcBef>
            </a:pPr>
            <a:r>
              <a:rPr lang="pt-BR" sz="2800" i="1" dirty="0">
                <a:latin typeface="Calibri" pitchFamily="34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655430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ASSOCIAÇÃO BRASILEIRA DE NORMAS TÉCNICAS. </a:t>
            </a:r>
            <a:r>
              <a:rPr lang="en-US" sz="2800" b="1" dirty="0">
                <a:latin typeface="Calibri" pitchFamily="34" charset="0"/>
              </a:rPr>
              <a:t>NBR 15437</a:t>
            </a:r>
            <a:r>
              <a:rPr lang="en-US" sz="2800" dirty="0">
                <a:latin typeface="Calibri" pitchFamily="34" charset="0"/>
              </a:rPr>
              <a:t> : </a:t>
            </a:r>
            <a:r>
              <a:rPr lang="en-US" sz="2800" dirty="0" err="1">
                <a:latin typeface="Calibri" pitchFamily="34" charset="0"/>
              </a:rPr>
              <a:t>Informação</a:t>
            </a:r>
            <a:r>
              <a:rPr lang="en-US" sz="2800" dirty="0">
                <a:latin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</a:rPr>
              <a:t>documentação</a:t>
            </a:r>
            <a:r>
              <a:rPr lang="en-US" sz="2800" dirty="0">
                <a:latin typeface="Calibri" pitchFamily="34" charset="0"/>
              </a:rPr>
              <a:t>:  </a:t>
            </a:r>
            <a:r>
              <a:rPr lang="en-US" sz="2800" dirty="0" err="1">
                <a:latin typeface="Calibri" pitchFamily="34" charset="0"/>
              </a:rPr>
              <a:t>Pôsteres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técnicos</a:t>
            </a:r>
            <a:r>
              <a:rPr lang="en-US" sz="2800" dirty="0">
                <a:latin typeface="Calibri" pitchFamily="34" charset="0"/>
              </a:rPr>
              <a:t> e </a:t>
            </a:r>
            <a:r>
              <a:rPr lang="en-US" sz="2800" dirty="0" err="1">
                <a:latin typeface="Calibri" pitchFamily="34" charset="0"/>
              </a:rPr>
              <a:t>científicos</a:t>
            </a:r>
            <a:r>
              <a:rPr lang="en-US" sz="2800" dirty="0">
                <a:latin typeface="Calibri" pitchFamily="34" charset="0"/>
              </a:rPr>
              <a:t>: </a:t>
            </a:r>
            <a:r>
              <a:rPr lang="en-US" sz="2800" dirty="0" err="1">
                <a:latin typeface="Calibri" pitchFamily="34" charset="0"/>
              </a:rPr>
              <a:t>apresentação</a:t>
            </a:r>
            <a:r>
              <a:rPr lang="en-US" sz="2800" dirty="0">
                <a:latin typeface="Calibri" pitchFamily="34" charset="0"/>
              </a:rPr>
              <a:t>. Rio de Janeiro, 2006.</a:t>
            </a:r>
            <a:endParaRPr lang="pt-BR" sz="2800" dirty="0">
              <a:latin typeface="Calibri" pitchFamily="34" charset="0"/>
            </a:endParaRPr>
          </a:p>
          <a:p>
            <a:pPr algn="just" defTabSz="655430">
              <a:spcBef>
                <a:spcPct val="50000"/>
              </a:spcBef>
            </a:pPr>
            <a:endParaRPr lang="pt-BR" sz="2800" dirty="0">
              <a:latin typeface="Calibri" pitchFamily="34" charset="0"/>
            </a:endParaRPr>
          </a:p>
          <a:p>
            <a:pPr algn="just" defTabSz="655430">
              <a:spcBef>
                <a:spcPct val="50000"/>
              </a:spcBef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18" name="Text Box 2409"/>
          <p:cNvSpPr txBox="1">
            <a:spLocks noChangeArrowheads="1"/>
          </p:cNvSpPr>
          <p:nvPr/>
        </p:nvSpPr>
        <p:spPr bwMode="auto">
          <a:xfrm>
            <a:off x="880526" y="12631371"/>
            <a:ext cx="9435050" cy="65664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02146" tIns="51071" rIns="102146" bIns="51071" anchor="ctr">
            <a:spAutoFit/>
          </a:bodyPr>
          <a:lstStyle/>
          <a:p>
            <a:pPr algn="just" defTabSz="1020437"/>
            <a:r>
              <a:rPr lang="pt-BR" sz="2800" dirty="0">
                <a:latin typeface="Calibri" pitchFamily="34" charset="0"/>
              </a:rPr>
              <a:t>O pôster deve ser elaborado no tamanho 120 cm de altura x 90 cm de largura, em duas ou três colunas, devendo conter, obrigatoriamente: a logomarca do evento, o título do artigo, o nome dos autores seguidos de identificação, introdução, material e métodos, resultados e discussão, conclusão, agradecimentos e referências. </a:t>
            </a: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O título deve ser bem destacado, permitindo que o visitante tenha facilidade em identificar o trabalho. Utilize fonte Calibri, tamanho de fonte 72 como mínimo para título, </a:t>
            </a:r>
            <a:r>
              <a:rPr lang="pt-BR" sz="2800" dirty="0">
                <a:latin typeface="Calibri" pitchFamily="34" charset="0"/>
              </a:rPr>
              <a:t>36 para os cabeçalhos</a:t>
            </a: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 e fonte 30 como mínimo para conteúdo. </a:t>
            </a:r>
            <a:r>
              <a:rPr lang="pt-BR" sz="2800" dirty="0">
                <a:latin typeface="Calibri" pitchFamily="34" charset="0"/>
              </a:rPr>
              <a:t>O pôster deve ser confeccionado em material adequado (lona, PVC, </a:t>
            </a:r>
            <a:r>
              <a:rPr lang="pt-BR" sz="2800" dirty="0" err="1" smtClean="0">
                <a:latin typeface="Calibri" pitchFamily="34" charset="0"/>
              </a:rPr>
              <a:t>gloss</a:t>
            </a:r>
            <a:r>
              <a:rPr lang="pt-BR" sz="2800" smtClean="0">
                <a:latin typeface="Calibri" pitchFamily="34" charset="0"/>
              </a:rPr>
              <a:t> paper</a:t>
            </a:r>
            <a:r>
              <a:rPr lang="pt-BR" sz="2800" dirty="0" smtClean="0">
                <a:latin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</a:rPr>
              <a:t>ou similar) com corda para ser afixado. O resumo deve ser elaborado conforme ABNT NBR 6028, seguido das palavras-chaves. </a:t>
            </a:r>
          </a:p>
          <a:p>
            <a:pPr algn="just" defTabSz="1020437"/>
            <a:endParaRPr lang="pt-BR" sz="2800" dirty="0">
              <a:latin typeface="Calibri" pitchFamily="34" charset="0"/>
            </a:endParaRPr>
          </a:p>
          <a:p>
            <a:pPr algn="just" defTabSz="1020437"/>
            <a:r>
              <a:rPr lang="pt-BR" sz="2800" b="1" i="1" dirty="0">
                <a:latin typeface="Calibri" pitchFamily="34" charset="0"/>
              </a:rPr>
              <a:t>Palavras-chave</a:t>
            </a:r>
            <a:r>
              <a:rPr lang="pt-BR" sz="2800" i="1" dirty="0">
                <a:latin typeface="Calibri" pitchFamily="34" charset="0"/>
              </a:rPr>
              <a:t>: </a:t>
            </a:r>
            <a:r>
              <a:rPr lang="pt-PT" sz="2800" i="1" dirty="0">
                <a:latin typeface="Calibri" pitchFamily="34" charset="0"/>
              </a:rPr>
              <a:t>as mesmas utilizadas no </a:t>
            </a:r>
            <a:r>
              <a:rPr lang="pt-PT" sz="2800" i="1" dirty="0" smtClean="0">
                <a:latin typeface="Calibri" pitchFamily="34" charset="0"/>
              </a:rPr>
              <a:t>resumo.</a:t>
            </a:r>
            <a:endParaRPr lang="pt-BR" sz="2800" i="1" dirty="0">
              <a:latin typeface="Calibri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995805" y="10440986"/>
            <a:ext cx="9319770" cy="128587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112500"/>
          </a:effectLst>
        </p:spPr>
      </p:pic>
      <p:sp>
        <p:nvSpPr>
          <p:cNvPr id="20" name="Retângulo 31"/>
          <p:cNvSpPr>
            <a:spLocks noChangeArrowheads="1"/>
          </p:cNvSpPr>
          <p:nvPr/>
        </p:nvSpPr>
        <p:spPr bwMode="auto">
          <a:xfrm>
            <a:off x="1654175" y="10762847"/>
            <a:ext cx="2032872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RESUMO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995805" y="20816887"/>
            <a:ext cx="9319770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46"/>
          <p:cNvSpPr>
            <a:spLocks noChangeArrowheads="1"/>
          </p:cNvSpPr>
          <p:nvPr/>
        </p:nvSpPr>
        <p:spPr bwMode="auto">
          <a:xfrm>
            <a:off x="1328736" y="21121287"/>
            <a:ext cx="3645942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020437"/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1. INTRODUÇÃO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11744325" y="10458447"/>
            <a:ext cx="9401175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47"/>
          <p:cNvSpPr>
            <a:spLocks noChangeArrowheads="1"/>
          </p:cNvSpPr>
          <p:nvPr/>
        </p:nvSpPr>
        <p:spPr bwMode="auto">
          <a:xfrm>
            <a:off x="12307083" y="10744197"/>
            <a:ext cx="4819661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marL="514185" indent="-514185" defTabSz="1020437"/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2. MATERIAL E MÉTODOS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22488527" y="10458447"/>
            <a:ext cx="8680716" cy="128587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tângulo 53"/>
          <p:cNvSpPr>
            <a:spLocks noChangeArrowheads="1"/>
          </p:cNvSpPr>
          <p:nvPr/>
        </p:nvSpPr>
        <p:spPr bwMode="auto">
          <a:xfrm>
            <a:off x="23020341" y="10696585"/>
            <a:ext cx="8331198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>
            <a:spAutoFit/>
          </a:bodyPr>
          <a:lstStyle/>
          <a:p>
            <a:pPr defTabSz="1020437"/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3. </a:t>
            </a:r>
            <a:r>
              <a:rPr lang="en-US" sz="3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RESULTADOS E </a:t>
            </a: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DISCUSSÃO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22488527" y="18596376"/>
            <a:ext cx="8680716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55"/>
          <p:cNvSpPr>
            <a:spLocks noChangeArrowheads="1"/>
          </p:cNvSpPr>
          <p:nvPr/>
        </p:nvSpPr>
        <p:spPr bwMode="auto">
          <a:xfrm>
            <a:off x="22682988" y="18876180"/>
            <a:ext cx="2996277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020437"/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4. CONCLUSÃO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22474090" y="28317823"/>
            <a:ext cx="8457030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57"/>
          <p:cNvSpPr>
            <a:spLocks noChangeArrowheads="1"/>
          </p:cNvSpPr>
          <p:nvPr/>
        </p:nvSpPr>
        <p:spPr bwMode="auto">
          <a:xfrm>
            <a:off x="22809422" y="28569737"/>
            <a:ext cx="3725643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AGRADECIMENTOS</a:t>
            </a:r>
            <a:endParaRPr lang="pt-BR" sz="3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3661"/>
          <p:cNvSpPr txBox="1">
            <a:spLocks noChangeArrowheads="1"/>
          </p:cNvSpPr>
          <p:nvPr/>
        </p:nvSpPr>
        <p:spPr bwMode="auto">
          <a:xfrm>
            <a:off x="11630023" y="12025314"/>
            <a:ext cx="9515477" cy="31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32" tIns="48364" rIns="96732" bIns="48364">
            <a:spAutoFit/>
          </a:bodyPr>
          <a:lstStyle/>
          <a:p>
            <a:pPr algn="just" defTabSz="655430">
              <a:spcBef>
                <a:spcPct val="50000"/>
              </a:spcBef>
            </a:pPr>
            <a:r>
              <a:rPr lang="pt-BR" sz="2800" dirty="0">
                <a:latin typeface="Calibri" pitchFamily="34" charset="0"/>
              </a:rPr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3291" t="11868" b="16917"/>
          <a:stretch>
            <a:fillRect/>
          </a:stretch>
        </p:blipFill>
        <p:spPr bwMode="auto">
          <a:xfrm>
            <a:off x="22474088" y="31467425"/>
            <a:ext cx="8457032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tângulo 57"/>
          <p:cNvSpPr>
            <a:spLocks noChangeArrowheads="1"/>
          </p:cNvSpPr>
          <p:nvPr/>
        </p:nvSpPr>
        <p:spPr bwMode="auto">
          <a:xfrm>
            <a:off x="22674147" y="31756349"/>
            <a:ext cx="3143753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REFERÊNCIAS</a:t>
            </a:r>
            <a:endParaRPr lang="pt-BR" sz="3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 Box 3646"/>
          <p:cNvSpPr txBox="1">
            <a:spLocks noChangeArrowheads="1"/>
          </p:cNvSpPr>
          <p:nvPr/>
        </p:nvSpPr>
        <p:spPr bwMode="auto">
          <a:xfrm>
            <a:off x="11837196" y="25628143"/>
            <a:ext cx="9515477" cy="224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34" tIns="43417" rIns="86834" bIns="43417">
            <a:spAutoFit/>
          </a:bodyPr>
          <a:lstStyle/>
          <a:p>
            <a:pPr algn="just" defTabSz="691931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As Figuras devem ter alta qualidade</a:t>
            </a:r>
            <a:r>
              <a:rPr lang="pt-BR" sz="2800" dirty="0">
                <a:latin typeface="Calibri" pitchFamily="34" charset="0"/>
              </a:rPr>
              <a:t>, de preferência coloridas e gráficos bem  elaborados. </a:t>
            </a:r>
            <a:r>
              <a:rPr lang="pt-PT" sz="2800" dirty="0">
                <a:solidFill>
                  <a:srgbClr val="000000"/>
                </a:solidFill>
                <a:latin typeface="Calibri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35" name="Text Box 3661"/>
          <p:cNvSpPr txBox="1">
            <a:spLocks noChangeArrowheads="1"/>
          </p:cNvSpPr>
          <p:nvPr/>
        </p:nvSpPr>
        <p:spPr bwMode="auto">
          <a:xfrm>
            <a:off x="22250404" y="29956130"/>
            <a:ext cx="8918838" cy="9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32" tIns="48364" rIns="96732" bIns="48364">
            <a:spAutoFit/>
          </a:bodyPr>
          <a:lstStyle/>
          <a:p>
            <a:pPr algn="just" defTabSz="655430">
              <a:spcBef>
                <a:spcPct val="50000"/>
              </a:spcBef>
            </a:pPr>
            <a:r>
              <a:rPr lang="pt-BR" sz="2800" dirty="0">
                <a:latin typeface="Calibri" pitchFamily="34" charset="0"/>
              </a:rPr>
              <a:t>Agradecemos o apoio financeiro  disponibilizado pelo CNPq para o desenvolvimento da pesquisa.</a:t>
            </a:r>
          </a:p>
        </p:txBody>
      </p:sp>
      <p:sp>
        <p:nvSpPr>
          <p:cNvPr id="37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8"/>
            <a:ext cx="2324100" cy="1971676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8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8"/>
            <a:ext cx="2324100" cy="1971676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39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8"/>
            <a:ext cx="2324100" cy="1971676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40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8"/>
            <a:ext cx="2324100" cy="1971676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41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4"/>
            <a:ext cx="2324100" cy="1962152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42" name="AutoShape 50" descr="Z"/>
          <p:cNvSpPr>
            <a:spLocks noChangeAspect="1" noChangeArrowheads="1"/>
          </p:cNvSpPr>
          <p:nvPr/>
        </p:nvSpPr>
        <p:spPr bwMode="auto">
          <a:xfrm>
            <a:off x="15082841" y="21240752"/>
            <a:ext cx="2238375" cy="723897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sp>
        <p:nvSpPr>
          <p:cNvPr id="43" name="AutoShape 52" descr="Z"/>
          <p:cNvSpPr>
            <a:spLocks noChangeAspect="1" noChangeArrowheads="1"/>
          </p:cNvSpPr>
          <p:nvPr/>
        </p:nvSpPr>
        <p:spPr bwMode="auto">
          <a:xfrm>
            <a:off x="19297654" y="37949194"/>
            <a:ext cx="2238375" cy="723897"/>
          </a:xfrm>
          <a:prstGeom prst="rect">
            <a:avLst/>
          </a:prstGeom>
          <a:noFill/>
        </p:spPr>
        <p:txBody>
          <a:bodyPr lIns="91412" tIns="45704" rIns="91412" bIns="45704"/>
          <a:lstStyle/>
          <a:p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81" y="15139197"/>
            <a:ext cx="7408421" cy="9014615"/>
          </a:xfrm>
          <a:prstGeom prst="rect">
            <a:avLst/>
          </a:prstGeom>
        </p:spPr>
      </p:pic>
      <p:pic>
        <p:nvPicPr>
          <p:cNvPr id="1026" name="Picture 2" descr="Z:\Lisyane\Documentos - Eventos\FIP - FHS\cabeçalho_bann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1814" y="1393156"/>
            <a:ext cx="28794075" cy="431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2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309</TotalTime>
  <Words>524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Ângulos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lcostam</dc:creator>
  <cp:lastModifiedBy>CCS</cp:lastModifiedBy>
  <cp:revision>44</cp:revision>
  <dcterms:created xsi:type="dcterms:W3CDTF">2013-11-13T05:20:21Z</dcterms:created>
  <dcterms:modified xsi:type="dcterms:W3CDTF">2016-08-25T10:51:34Z</dcterms:modified>
</cp:coreProperties>
</file>